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1"/>
  </p:sldMasterIdLst>
  <p:notesMasterIdLst>
    <p:notesMasterId r:id="rId18"/>
  </p:notesMasterIdLst>
  <p:sldIdLst>
    <p:sldId id="443" r:id="rId2"/>
    <p:sldId id="611" r:id="rId3"/>
    <p:sldId id="610" r:id="rId4"/>
    <p:sldId id="606" r:id="rId5"/>
    <p:sldId id="607" r:id="rId6"/>
    <p:sldId id="605" r:id="rId7"/>
    <p:sldId id="626" r:id="rId8"/>
    <p:sldId id="612" r:id="rId9"/>
    <p:sldId id="614" r:id="rId10"/>
    <p:sldId id="615" r:id="rId11"/>
    <p:sldId id="627" r:id="rId12"/>
    <p:sldId id="628" r:id="rId13"/>
    <p:sldId id="621" r:id="rId14"/>
    <p:sldId id="622" r:id="rId15"/>
    <p:sldId id="613" r:id="rId16"/>
    <p:sldId id="623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C2B6C38-09D6-4F27-893C-9FED45A81091}">
          <p14:sldIdLst>
            <p14:sldId id="443"/>
            <p14:sldId id="611"/>
            <p14:sldId id="610"/>
            <p14:sldId id="606"/>
            <p14:sldId id="607"/>
            <p14:sldId id="605"/>
            <p14:sldId id="626"/>
            <p14:sldId id="612"/>
            <p14:sldId id="614"/>
            <p14:sldId id="615"/>
            <p14:sldId id="627"/>
            <p14:sldId id="628"/>
            <p14:sldId id="621"/>
            <p14:sldId id="622"/>
            <p14:sldId id="613"/>
            <p14:sldId id="62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4586"/>
    <a:srgbClr val="B929AF"/>
    <a:srgbClr val="DFE0F1"/>
    <a:srgbClr val="EAEBF6"/>
    <a:srgbClr val="A8E4F0"/>
    <a:srgbClr val="99CCFF"/>
    <a:srgbClr val="204582"/>
    <a:srgbClr val="D232C7"/>
    <a:srgbClr val="D955D0"/>
    <a:srgbClr val="EAA0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29" autoAdjust="0"/>
    <p:restoredTop sz="94660"/>
  </p:normalViewPr>
  <p:slideViewPr>
    <p:cSldViewPr>
      <p:cViewPr varScale="1">
        <p:scale>
          <a:sx n="104" d="100"/>
          <a:sy n="104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727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727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E8357ED8-6275-4C85-AFFC-53FF1911654A}" type="datetimeFigureOut">
              <a:rPr lang="ru-RU" smtClean="0"/>
              <a:t>10.02.2014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628"/>
            <a:ext cx="5438140" cy="3908968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362"/>
            <a:ext cx="2945659" cy="49727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9362"/>
            <a:ext cx="2945659" cy="49727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6241CAEB-389E-4EDD-A931-31F32B7BC4A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08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10.02.2014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629DD1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629DD1">
                  <a:lumMod val="50000"/>
                </a:srgb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10.02.2014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10.02.2014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10.02.2014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10.02.2014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10.02.2014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10.02.2014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10.02.2014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10.02.2014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10.02.2014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D1FA-3ADD-413B-9A62-35AB953E8C8B}" type="datetimeFigureOut">
              <a:rPr lang="ru-RU" smtClean="0">
                <a:solidFill>
                  <a:srgbClr val="242852"/>
                </a:solidFill>
              </a:rPr>
              <a:pPr/>
              <a:t>10.02.2014</a:t>
            </a:fld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7DC7-86D0-4D4B-BB68-3EC288951C6B}" type="slidenum">
              <a:rPr lang="ru-RU" smtClean="0">
                <a:solidFill>
                  <a:srgbClr val="242852"/>
                </a:solidFill>
              </a:rPr>
              <a:pPr/>
              <a:t>‹#›</a:t>
            </a:fld>
            <a:endParaRPr lang="ru-RU" dirty="0">
              <a:solidFill>
                <a:srgbClr val="24285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24240FD-7868-4DDC-9068-F7BF7E051455}" type="datetimeFigureOut">
              <a:rPr lang="ru-RU" smtClean="0"/>
              <a:t>10.02.2014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C4D2A69-ACE9-4C4A-B734-79121B8DA60A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97" y="5969726"/>
            <a:ext cx="1628775" cy="676275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u="sng" dirty="0"/>
              <a:t>Порядок проведения открытого </a:t>
            </a:r>
            <a:r>
              <a:rPr lang="ru-RU" sz="3200" b="1" u="sng" dirty="0" smtClean="0"/>
              <a:t>конкурса по выбору аудитора</a:t>
            </a:r>
            <a:endParaRPr lang="ru-RU" sz="32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931912"/>
          </a:xfrm>
        </p:spPr>
        <p:txBody>
          <a:bodyPr>
            <a:normAutofit/>
          </a:bodyPr>
          <a:lstStyle/>
          <a:p>
            <a:r>
              <a:rPr lang="ru-RU" sz="1100" b="1" dirty="0" smtClean="0"/>
              <a:t>Разработчик: </a:t>
            </a:r>
            <a:r>
              <a:rPr lang="ru-RU" sz="1100" b="1" dirty="0" err="1" smtClean="0"/>
              <a:t>Анохова</a:t>
            </a:r>
            <a:r>
              <a:rPr lang="ru-RU" sz="1100" b="1" dirty="0" smtClean="0"/>
              <a:t> Е.В.</a:t>
            </a:r>
          </a:p>
          <a:p>
            <a:r>
              <a:rPr lang="ru-RU" sz="1100" b="1" dirty="0" smtClean="0"/>
              <a:t>Председатель Комитета по вопросам обязательного аудита СРО НП АПР</a:t>
            </a:r>
          </a:p>
          <a:p>
            <a:r>
              <a:rPr lang="ru-RU" sz="1100" b="1" dirty="0" smtClean="0"/>
              <a:t>Директор по аудиту ООО «Авантаж Аудит»</a:t>
            </a:r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val="282368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118009"/>
              </p:ext>
            </p:extLst>
          </p:nvPr>
        </p:nvGraphicFramePr>
        <p:xfrm>
          <a:off x="160724" y="1159031"/>
          <a:ext cx="8827224" cy="5144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19112"/>
                <a:gridCol w="1008112"/>
              </a:tblGrid>
              <a:tr h="4129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Критерий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Вес критерия, баллы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37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solidFill>
                            <a:schemeClr val="tx1"/>
                          </a:solidFill>
                          <a:effectLst/>
                        </a:rPr>
                        <a:t>Квалификация объекта закупки, в </a:t>
                      </a:r>
                      <a:r>
                        <a:rPr lang="ru-RU" sz="1800" b="1" u="sng" dirty="0" err="1">
                          <a:solidFill>
                            <a:schemeClr val="tx1"/>
                          </a:solidFill>
                          <a:effectLst/>
                        </a:rPr>
                        <a:t>т.ч</a:t>
                      </a:r>
                      <a:r>
                        <a:rPr lang="ru-RU" sz="1800" b="1" u="sng" dirty="0">
                          <a:solidFill>
                            <a:schemeClr val="tx1"/>
                          </a:solidFill>
                          <a:effectLst/>
                        </a:rPr>
                        <a:t>.:</a:t>
                      </a:r>
                      <a:endParaRPr lang="ru-RU" sz="1800" b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effectLst/>
                        </a:rPr>
                        <a:t>60, в </a:t>
                      </a:r>
                      <a:r>
                        <a:rPr lang="ru-RU" sz="1400" b="1" u="sng" dirty="0" err="1">
                          <a:effectLst/>
                        </a:rPr>
                        <a:t>т.ч</a:t>
                      </a:r>
                      <a:r>
                        <a:rPr lang="ru-RU" sz="1400" b="1" u="sng" dirty="0">
                          <a:effectLst/>
                        </a:rPr>
                        <a:t>.</a:t>
                      </a:r>
                      <a:endParaRPr lang="ru-RU" sz="1400" b="1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83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</a:rPr>
                        <a:t>Опыт и деловая репутация участника конкурса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Максимальное значение показателя присваивается заявке, содержащей документальное подтверждение наибольшего опыта оказания аналогичных по предмету услуг за последние пять лет до окончания подачи заявок, стоимость которых была не ниже ____________ рублей.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/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</a:rPr>
                        <a:t>Опыт аудита участника конкурса в отрасли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Максимальное значение показателя присваивается заявке, содержащей документальное подтверждение наибольшего количества контрактов (договоров) по обязательному аудиту организаций, работающих в отрасли, аналогичной отрасли заказчика за последние пять лет до окончания подачи заявок, стоимость которых была не ниже ______________ рублей.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</a:rPr>
                        <a:t>Страхование ответственности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Максимальное значение показателя присваивается заявке, содержащей документальное подтверждение лимита ответственности по полису страхования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профессиональной ответственности в размере не менее  ______________ рублей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</a:rPr>
                        <a:t>Наличие положительных отзывов и рекомендаций от клиентов, наличие сертификатов, положительно характеризующих репутацию участника конкурса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3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</a:rPr>
                        <a:t>Кадровый потенциал участника конкурса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Максимальное значение показателя присваивается заявке, содержащей документальное подтверждение наибольшего опыта работы в отрасли заказчика аттестованных аудиторов, находящихся в штате организации и предлагаемых для участия в аудите.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6348934"/>
            <a:ext cx="88569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/>
              <a:t>*) Максимальная значимость данных критериев для аудиторских услуг не может превышать 40%.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332656"/>
            <a:ext cx="878497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b="1" u="sng" spc="-100" dirty="0">
                <a:solidFill>
                  <a:schemeClr val="tx2"/>
                </a:solidFill>
              </a:rPr>
              <a:t>Порядок проведения открытого конкурса</a:t>
            </a:r>
            <a:r>
              <a:rPr lang="ru-RU" sz="2900" b="1" u="sng" spc="-100" dirty="0" smtClean="0">
                <a:solidFill>
                  <a:schemeClr val="tx2"/>
                </a:solidFill>
              </a:rPr>
              <a:t>:</a:t>
            </a:r>
            <a:endParaRPr lang="ru-RU" sz="2900" b="1" i="1" spc="-100" dirty="0">
              <a:solidFill>
                <a:srgbClr val="9D458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9840" y="799055"/>
            <a:ext cx="8928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spc="-100" dirty="0" smtClean="0">
                <a:solidFill>
                  <a:srgbClr val="9D4586"/>
                </a:solidFill>
                <a:latin typeface="Arial" pitchFamily="34" charset="0"/>
                <a:cs typeface="Arial" pitchFamily="34" charset="0"/>
              </a:rPr>
              <a:t>Показатели </a:t>
            </a:r>
            <a:r>
              <a:rPr lang="ru-RU" sz="2000" b="1" i="1" spc="-100" dirty="0" err="1" smtClean="0">
                <a:solidFill>
                  <a:srgbClr val="9D4586"/>
                </a:solidFill>
                <a:latin typeface="Arial" pitchFamily="34" charset="0"/>
                <a:cs typeface="Arial" pitchFamily="34" charset="0"/>
              </a:rPr>
              <a:t>нестоимостных</a:t>
            </a:r>
            <a:r>
              <a:rPr lang="ru-RU" sz="2000" b="1" i="1" spc="-100" dirty="0" smtClean="0">
                <a:solidFill>
                  <a:srgbClr val="9D4586"/>
                </a:solidFill>
                <a:latin typeface="Arial" pitchFamily="34" charset="0"/>
                <a:cs typeface="Arial" pitchFamily="34" charset="0"/>
              </a:rPr>
              <a:t> критериев </a:t>
            </a:r>
            <a:r>
              <a:rPr lang="ru-RU" sz="2000" b="1" i="1" spc="-100" dirty="0">
                <a:solidFill>
                  <a:srgbClr val="9D4586"/>
                </a:solidFill>
                <a:latin typeface="Arial" pitchFamily="34" charset="0"/>
                <a:cs typeface="Arial" pitchFamily="34" charset="0"/>
              </a:rPr>
              <a:t>для оценки заявок </a:t>
            </a:r>
            <a:r>
              <a:rPr lang="ru-RU" sz="2000" b="1" i="1" spc="-100" dirty="0" smtClean="0">
                <a:solidFill>
                  <a:srgbClr val="9D4586"/>
                </a:solidFill>
                <a:latin typeface="Arial" pitchFamily="34" charset="0"/>
                <a:cs typeface="Arial" pitchFamily="34" charset="0"/>
              </a:rPr>
              <a:t>участников</a:t>
            </a:r>
            <a:r>
              <a:rPr lang="ru-RU" sz="2000" b="1" i="1" spc="-100" dirty="0">
                <a:solidFill>
                  <a:srgbClr val="9D4586"/>
                </a:solidFill>
                <a:latin typeface="Arial" pitchFamily="34" charset="0"/>
                <a:cs typeface="Arial" pitchFamily="34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23809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280" y="476672"/>
            <a:ext cx="87852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 b="1" u="sng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Порядок проведения открытого конкурса:</a:t>
            </a:r>
            <a:endParaRPr lang="ru-RU" sz="3200" b="1" u="sng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ru-RU" sz="2800" b="1" i="1" dirty="0" smtClean="0">
                <a:solidFill>
                  <a:srgbClr val="9D4586"/>
                </a:solidFill>
                <a:latin typeface="Arial" pitchFamily="34" charset="0"/>
                <a:cs typeface="Arial" pitchFamily="34" charset="0"/>
              </a:rPr>
              <a:t>Заключение контракта</a:t>
            </a:r>
            <a:endParaRPr lang="ru-RU" sz="2800" b="1" dirty="0">
              <a:solidFill>
                <a:srgbClr val="9D458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68192" y="1844824"/>
            <a:ext cx="8769389" cy="3528392"/>
            <a:chOff x="168192" y="1844824"/>
            <a:chExt cx="8769389" cy="259228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68192" y="2256900"/>
              <a:ext cx="1522400" cy="194128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Размещение </a:t>
              </a:r>
              <a:r>
                <a:rPr lang="ru-RU" sz="1200" b="1" dirty="0"/>
                <a:t/>
              </a:r>
              <a:br>
                <a:rPr lang="ru-RU" sz="1200" b="1" dirty="0"/>
              </a:br>
              <a:r>
                <a:rPr lang="ru-RU" sz="1200" b="1" dirty="0"/>
                <a:t>в ЕИС </a:t>
              </a:r>
              <a:r>
                <a:rPr lang="ru-RU" sz="1200" b="1" dirty="0" smtClean="0"/>
                <a:t>протокола рассмотрения и оценки заявок</a:t>
              </a:r>
              <a:endParaRPr lang="ru-RU" sz="1200" b="1" i="1" dirty="0" smtClean="0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979712" y="3593810"/>
              <a:ext cx="3576456" cy="84330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  <a:t>Проект контракта в течение  </a:t>
              </a:r>
              <a:r>
                <a:rPr lang="ru-RU" sz="1200" b="1" i="1" u="sng" dirty="0" smtClean="0">
                  <a:solidFill>
                    <a:schemeClr val="tx2">
                      <a:lumMod val="75000"/>
                    </a:schemeClr>
                  </a:solidFill>
                </a:rPr>
                <a:t>10 дней</a:t>
              </a:r>
              <a: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  <a:t> должен </a:t>
              </a:r>
              <a:r>
                <a:rPr lang="ru-RU" sz="1200" b="1" i="1" dirty="0">
                  <a:solidFill>
                    <a:schemeClr val="tx2">
                      <a:lumMod val="75000"/>
                    </a:schemeClr>
                  </a:solidFill>
                </a:rPr>
                <a:t>быть подписан победителем </a:t>
              </a:r>
              <a: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  <a:t>конкурса и представлен заказчику</a:t>
              </a:r>
              <a:endParaRPr lang="ru-RU" sz="1200" b="1" i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" name="Стрелка вправо 2"/>
            <p:cNvSpPr/>
            <p:nvPr/>
          </p:nvSpPr>
          <p:spPr>
            <a:xfrm>
              <a:off x="1700848" y="3149396"/>
              <a:ext cx="7236733" cy="216024"/>
            </a:xfrm>
            <a:prstGeom prst="rightArrow">
              <a:avLst>
                <a:gd name="adj1" fmla="val 97529"/>
                <a:gd name="adj2" fmla="val 72192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307808" y="3088526"/>
              <a:ext cx="444648" cy="32861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b="1" dirty="0" smtClean="0">
                  <a:solidFill>
                    <a:srgbClr val="FFFF00"/>
                  </a:solidFill>
                </a:rPr>
                <a:t>3</a:t>
              </a:r>
              <a:endParaRPr lang="ru-RU" sz="1300" b="1" dirty="0">
                <a:solidFill>
                  <a:srgbClr val="FFFF00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096890" y="3088526"/>
              <a:ext cx="444648" cy="32861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b="1" dirty="0">
                  <a:solidFill>
                    <a:srgbClr val="FFFF00"/>
                  </a:solidFill>
                </a:rPr>
                <a:t>10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956916" y="3080457"/>
              <a:ext cx="444648" cy="3539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b="1" dirty="0">
                  <a:solidFill>
                    <a:srgbClr val="FFFF00"/>
                  </a:solidFill>
                </a:rPr>
                <a:t>20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111520" y="1877976"/>
              <a:ext cx="3290044" cy="936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  <a:t>Контракт заключается  не ранее чем через </a:t>
              </a:r>
              <a:r>
                <a:rPr lang="ru-RU" sz="1200" b="1" i="1" u="sng" dirty="0" smtClean="0">
                  <a:solidFill>
                    <a:schemeClr val="tx1"/>
                  </a:solidFill>
                </a:rPr>
                <a:t>10 дней </a:t>
              </a:r>
              <a:r>
                <a:rPr lang="ru-RU" sz="1200" b="1" i="1" dirty="0" smtClean="0">
                  <a:solidFill>
                    <a:schemeClr val="tx1"/>
                  </a:solidFill>
                </a:rPr>
                <a:t> и </a:t>
              </a:r>
              <a: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  <a:t>не позднее чем </a:t>
              </a:r>
              <a:b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</a:br>
              <a: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  <a:t>через </a:t>
              </a:r>
              <a:r>
                <a:rPr lang="ru-RU" sz="1200" b="1" i="1" u="sng" dirty="0" smtClean="0">
                  <a:solidFill>
                    <a:schemeClr val="tx1"/>
                  </a:solidFill>
                </a:rPr>
                <a:t>20 дней </a:t>
              </a:r>
              <a:r>
                <a:rPr lang="ru-RU" sz="1200" b="1" i="1" dirty="0" smtClean="0">
                  <a:solidFill>
                    <a:schemeClr val="tx1"/>
                  </a:solidFill>
                </a:rPr>
                <a:t>с даты размещения</a:t>
              </a:r>
              <a:endParaRPr lang="ru-RU" sz="1200" b="1" i="1" dirty="0">
                <a:solidFill>
                  <a:schemeClr val="tx1"/>
                </a:solidFill>
              </a:endParaRPr>
            </a:p>
          </p:txBody>
        </p:sp>
        <p:sp>
          <p:nvSpPr>
            <p:cNvPr id="25" name="Выноска 2 (без границы) 24"/>
            <p:cNvSpPr/>
            <p:nvPr/>
          </p:nvSpPr>
          <p:spPr>
            <a:xfrm>
              <a:off x="1763688" y="1844824"/>
              <a:ext cx="2952328" cy="936104"/>
            </a:xfrm>
            <a:prstGeom prst="callout2">
              <a:avLst>
                <a:gd name="adj1" fmla="val 102167"/>
                <a:gd name="adj2" fmla="val 50070"/>
                <a:gd name="adj3" fmla="val 110502"/>
                <a:gd name="adj4" fmla="val 17441"/>
                <a:gd name="adj5" fmla="val 137944"/>
                <a:gd name="adj6" fmla="val 10239"/>
              </a:avLst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  <a:t>Экземпляр протокола направляется победителю открытого конкурса с приложением проекта контракта </a:t>
              </a:r>
            </a:p>
            <a:p>
              <a:pPr algn="ctr"/>
              <a: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  <a:t>в течение </a:t>
              </a:r>
              <a:r>
                <a:rPr lang="ru-RU" sz="1200" b="1" i="1" u="sng" dirty="0" smtClean="0">
                  <a:solidFill>
                    <a:schemeClr val="tx2">
                      <a:lumMod val="75000"/>
                    </a:schemeClr>
                  </a:solidFill>
                </a:rPr>
                <a:t>3 дней </a:t>
              </a:r>
              <a: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  <a:t>с даты размещения</a:t>
              </a:r>
              <a:endParaRPr lang="ru-RU" sz="1200" b="1" i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49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280" y="476672"/>
            <a:ext cx="87852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 b="1" u="sng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Порядок проведения открытого конкурса:</a:t>
            </a:r>
            <a:endParaRPr lang="ru-RU" sz="3200" b="1" u="sng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ru-RU" sz="2400" b="1" i="1" dirty="0" smtClean="0">
                <a:solidFill>
                  <a:srgbClr val="9D4586"/>
                </a:solidFill>
                <a:latin typeface="Arial" pitchFamily="34" charset="0"/>
                <a:cs typeface="Arial" pitchFamily="34" charset="0"/>
              </a:rPr>
              <a:t>Заключение контракта при уклонении победителя конкурса</a:t>
            </a:r>
            <a:endParaRPr lang="ru-RU" sz="2400" b="1" dirty="0">
              <a:solidFill>
                <a:srgbClr val="9D458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39186" y="2060848"/>
            <a:ext cx="8768300" cy="3744416"/>
            <a:chOff x="169280" y="1484784"/>
            <a:chExt cx="8768300" cy="374441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69280" y="2203954"/>
              <a:ext cx="2243568" cy="277971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/>
                <a:t>При уклонении победителя конкурса от заключения контракта заказчик вправе обратиться в суд с иском о возмещении убытков, причиненных уклонением от заключения контракта в части, не покрытой суммы обеспечения конкурсной заявки, и </a:t>
              </a:r>
              <a:r>
                <a:rPr lang="ru-RU" sz="1200" b="1" u="sng" dirty="0"/>
                <a:t>заключить контракт с участником, занявшим второе место</a:t>
              </a:r>
              <a:r>
                <a:rPr lang="ru-RU" sz="1200" b="1" dirty="0"/>
                <a:t>. </a:t>
              </a: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5309200" y="3981468"/>
              <a:ext cx="3331784" cy="12477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  <a:t>В течение  </a:t>
              </a:r>
              <a:r>
                <a:rPr lang="ru-RU" sz="1200" b="1" i="1" u="sng" dirty="0" smtClean="0">
                  <a:solidFill>
                    <a:schemeClr val="tx2">
                      <a:lumMod val="75000"/>
                    </a:schemeClr>
                  </a:solidFill>
                </a:rPr>
                <a:t>10 дней</a:t>
              </a:r>
              <a: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  <a:t>  с даты  получения от участника конкурса, которому присвоен второй номер подписанного контракта, заказчик обязан подписать контракт и передать один экземпляр исполнителю.</a:t>
              </a:r>
              <a:endParaRPr lang="ru-RU" sz="1200" b="1" i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" name="Стрелка вправо 2"/>
            <p:cNvSpPr/>
            <p:nvPr/>
          </p:nvSpPr>
          <p:spPr>
            <a:xfrm>
              <a:off x="2411759" y="3559378"/>
              <a:ext cx="6525821" cy="216024"/>
            </a:xfrm>
            <a:prstGeom prst="rightArrow">
              <a:avLst>
                <a:gd name="adj1" fmla="val 97529"/>
                <a:gd name="adj2" fmla="val 72192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309200" y="3443568"/>
              <a:ext cx="444648" cy="43204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b="1" dirty="0">
                  <a:solidFill>
                    <a:srgbClr val="FFFF00"/>
                  </a:solidFill>
                </a:rPr>
                <a:t>10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8196336" y="3443568"/>
              <a:ext cx="444648" cy="43204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b="1" dirty="0">
                  <a:solidFill>
                    <a:srgbClr val="FFFF00"/>
                  </a:solidFill>
                </a:rPr>
                <a:t>20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483768" y="1484784"/>
              <a:ext cx="3222934" cy="187220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i="1" dirty="0">
                  <a:solidFill>
                    <a:schemeClr val="tx2">
                      <a:lumMod val="75000"/>
                    </a:schemeClr>
                  </a:solidFill>
                </a:rPr>
                <a:t>Проект контракта в случае согласия участника конкурса, занявшего второе место, составляется заказчиком </a:t>
              </a:r>
              <a: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  <a:t>на условиях, </a:t>
              </a:r>
              <a:r>
                <a:rPr lang="ru-RU" sz="1200" b="1" i="1" dirty="0">
                  <a:solidFill>
                    <a:schemeClr val="tx2">
                      <a:lumMod val="75000"/>
                    </a:schemeClr>
                  </a:solidFill>
                </a:rPr>
                <a:t>предложенных этим участником и подлежит направлению </a:t>
              </a:r>
              <a: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  <a:t>этому </a:t>
              </a:r>
              <a:r>
                <a:rPr lang="ru-RU" sz="1200" b="1" i="1" dirty="0">
                  <a:solidFill>
                    <a:schemeClr val="tx2">
                      <a:lumMod val="75000"/>
                    </a:schemeClr>
                  </a:solidFill>
                </a:rPr>
                <a:t>участнику в срок, </a:t>
              </a:r>
              <a:r>
                <a:rPr lang="ru-RU" sz="1200" b="1" i="1" u="sng" dirty="0" smtClean="0">
                  <a:solidFill>
                    <a:schemeClr val="tx2">
                      <a:lumMod val="75000"/>
                    </a:schemeClr>
                  </a:solidFill>
                </a:rPr>
                <a:t>не </a:t>
              </a:r>
              <a:r>
                <a:rPr lang="ru-RU" sz="1200" b="1" i="1" u="sng" dirty="0">
                  <a:solidFill>
                    <a:schemeClr val="tx2">
                      <a:lumMod val="75000"/>
                    </a:schemeClr>
                  </a:solidFill>
                </a:rPr>
                <a:t>превышающий 10 дней </a:t>
              </a:r>
              <a:r>
                <a:rPr lang="ru-RU" sz="1200" b="1" i="1" dirty="0">
                  <a:solidFill>
                    <a:schemeClr val="tx2">
                      <a:lumMod val="75000"/>
                    </a:schemeClr>
                  </a:solidFill>
                </a:rPr>
                <a:t>с даты признания </a:t>
              </a:r>
              <a: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  <a:t>победителя уклонившимся</a:t>
              </a:r>
              <a:b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</a:br>
              <a: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  <a:t>от </a:t>
              </a:r>
              <a:r>
                <a:rPr lang="ru-RU" sz="1200" b="1" i="1" dirty="0">
                  <a:solidFill>
                    <a:schemeClr val="tx2">
                      <a:lumMod val="75000"/>
                    </a:schemeClr>
                  </a:solidFill>
                </a:rPr>
                <a:t>заключения контракта.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463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39693"/>
            <a:ext cx="5194760" cy="612672"/>
          </a:xfrm>
        </p:spPr>
        <p:txBody>
          <a:bodyPr>
            <a:normAutofit/>
          </a:bodyPr>
          <a:lstStyle/>
          <a:p>
            <a:r>
              <a:rPr lang="ru-RU" sz="2700" b="1" i="1" dirty="0" smtClean="0">
                <a:solidFill>
                  <a:srgbClr val="9D4586"/>
                </a:solidFill>
                <a:latin typeface="Arial" pitchFamily="34" charset="0"/>
                <a:ea typeface="+mn-ea"/>
                <a:cs typeface="Arial" pitchFamily="34" charset="0"/>
              </a:rPr>
              <a:t>Обеспечение заявок</a:t>
            </a:r>
            <a:endParaRPr lang="ru-RU" sz="2700" b="1" i="1" dirty="0">
              <a:solidFill>
                <a:srgbClr val="9D4586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97" y="5969726"/>
            <a:ext cx="1628775" cy="6762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9912" y="1772816"/>
            <a:ext cx="58302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Заказчик </a:t>
            </a:r>
            <a:r>
              <a:rPr lang="ru-RU" sz="2400" b="1" u="sng" dirty="0" smtClean="0">
                <a:solidFill>
                  <a:schemeClr val="accent4">
                    <a:lumMod val="75000"/>
                  </a:schemeClr>
                </a:solidFill>
              </a:rPr>
              <a:t>вправе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установить требование об обеспечении заявок, в том числе к: 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accent4">
                    <a:lumMod val="75000"/>
                  </a:schemeClr>
                </a:solidFill>
              </a:rPr>
              <a:t>размеру </a:t>
            </a: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  <a:t>обеспечения </a:t>
            </a:r>
            <a:r>
              <a:rPr lang="ru-RU" sz="2200" b="1" dirty="0" smtClean="0">
                <a:solidFill>
                  <a:schemeClr val="accent4">
                    <a:lumMod val="75000"/>
                  </a:schemeClr>
                </a:solidFill>
              </a:rPr>
              <a:t>заявок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accent4">
                    <a:lumMod val="75000"/>
                  </a:schemeClr>
                </a:solidFill>
              </a:rPr>
              <a:t>условиям </a:t>
            </a: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  <a:t>банковской гарантии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9912" y="3933056"/>
            <a:ext cx="82785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600"/>
              </a:spcBef>
              <a:spcAft>
                <a:spcPts val="600"/>
              </a:spcAft>
            </a:pPr>
            <a:r>
              <a:rPr lang="ru-RU" sz="2000" i="1" dirty="0"/>
              <a:t>Срок банковской гарантии не менее 2 месяца с даты окончания срока подачи заявок.</a:t>
            </a:r>
          </a:p>
          <a:p>
            <a:pPr indent="457200" algn="just">
              <a:spcBef>
                <a:spcPts val="600"/>
              </a:spcBef>
              <a:spcAft>
                <a:spcPts val="600"/>
              </a:spcAft>
            </a:pPr>
            <a:r>
              <a:rPr lang="ru-RU" sz="2000" i="1" dirty="0"/>
              <a:t>Размер обеспечения заявки – от 0,5% до 5% НМЦК.</a:t>
            </a:r>
          </a:p>
          <a:p>
            <a:pPr indent="457200" algn="just">
              <a:spcBef>
                <a:spcPts val="600"/>
              </a:spcBef>
              <a:spcAft>
                <a:spcPts val="600"/>
              </a:spcAft>
            </a:pPr>
            <a:r>
              <a:rPr lang="ru-RU" sz="2000" i="1" dirty="0"/>
              <a:t>Для субъектов малого предпринимательства до 2% НМЦК.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751" r="9751"/>
          <a:stretch>
            <a:fillRect/>
          </a:stretch>
        </p:blipFill>
        <p:spPr>
          <a:xfrm>
            <a:off x="6516216" y="1124744"/>
            <a:ext cx="2328240" cy="2304256"/>
          </a:xfrm>
          <a:prstGeom prst="rect">
            <a:avLst/>
          </a:prstGeo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323528" y="401084"/>
            <a:ext cx="7518148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2900" b="1" u="sng" spc="-100" dirty="0">
                <a:solidFill>
                  <a:schemeClr val="tx2"/>
                </a:solidFill>
              </a:rPr>
              <a:t>Порядок проведения открытого конкурса:</a:t>
            </a:r>
          </a:p>
        </p:txBody>
      </p:sp>
    </p:spTree>
    <p:extLst>
      <p:ext uri="{BB962C8B-B14F-4D97-AF65-F5344CB8AC3E}">
        <p14:creationId xmlns:p14="http://schemas.microsoft.com/office/powerpoint/2010/main" val="21272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460296" cy="612672"/>
          </a:xfrm>
        </p:spPr>
        <p:txBody>
          <a:bodyPr>
            <a:normAutofit/>
          </a:bodyPr>
          <a:lstStyle/>
          <a:p>
            <a:r>
              <a:rPr lang="ru-RU" sz="2700" b="1" i="1" dirty="0" smtClean="0">
                <a:solidFill>
                  <a:srgbClr val="9D4586"/>
                </a:solidFill>
                <a:latin typeface="Arial" pitchFamily="34" charset="0"/>
                <a:ea typeface="+mn-ea"/>
                <a:cs typeface="Arial" pitchFamily="34" charset="0"/>
              </a:rPr>
              <a:t>Обеспечение заявок (банковские гарантии)</a:t>
            </a:r>
            <a:endParaRPr lang="ru-RU" sz="2700" b="1" i="1" dirty="0">
              <a:solidFill>
                <a:srgbClr val="9D4586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97" y="5969726"/>
            <a:ext cx="1628775" cy="67627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23528" y="401084"/>
            <a:ext cx="7518148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2900" b="1" u="sng" spc="-100" dirty="0">
                <a:solidFill>
                  <a:schemeClr val="tx2"/>
                </a:solidFill>
              </a:rPr>
              <a:t>Порядок проведения открытого конкурса: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1007604" y="1556792"/>
            <a:ext cx="6998480" cy="4320480"/>
            <a:chOff x="1007604" y="1556792"/>
            <a:chExt cx="6998480" cy="4320480"/>
          </a:xfrm>
        </p:grpSpPr>
        <p:sp>
          <p:nvSpPr>
            <p:cNvPr id="4" name="Скругленный прямоугольник 3"/>
            <p:cNvSpPr/>
            <p:nvPr/>
          </p:nvSpPr>
          <p:spPr>
            <a:xfrm rot="16200000">
              <a:off x="-720588" y="3284984"/>
              <a:ext cx="4320480" cy="86409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Банковская гарантия: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912396" y="1556792"/>
              <a:ext cx="5093688" cy="108012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80000"/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Принимается только </a:t>
              </a:r>
              <a:r>
                <a:rPr lang="ru-RU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от банков, включенных в перечень банков в соответствии со статьей </a:t>
              </a: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176.1 Налогового Кодекса РФ;</a:t>
              </a:r>
              <a:endPara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2913540" y="2852936"/>
              <a:ext cx="5092544" cy="86409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80000"/>
              <a:r>
                <a:rPr lang="ru-RU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Должна быть </a:t>
              </a: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безотзывной;</a:t>
              </a:r>
              <a:endPara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912396" y="3886208"/>
              <a:ext cx="5093688" cy="98181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80000"/>
              <a:r>
                <a:rPr lang="ru-RU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Содержание определено </a:t>
              </a: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44-ФЗ;</a:t>
              </a:r>
              <a:endPara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2926092" y="5013176"/>
              <a:ext cx="5079992" cy="86409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80000"/>
              <a:r>
                <a:rPr lang="ru-RU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Должна быть включена в реестр банковских </a:t>
              </a: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гарантий.</a:t>
              </a:r>
              <a:endPara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>
              <a:off x="1871700" y="2107156"/>
              <a:ext cx="1040696" cy="0"/>
            </a:xfrm>
            <a:prstGeom prst="straightConnector1">
              <a:avLst/>
            </a:prstGeom>
            <a:ln w="88900">
              <a:solidFill>
                <a:schemeClr val="tx2">
                  <a:lumMod val="60000"/>
                  <a:lumOff val="40000"/>
                </a:schemeClr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871701" y="3284984"/>
              <a:ext cx="1040695" cy="0"/>
            </a:xfrm>
            <a:prstGeom prst="straightConnector1">
              <a:avLst/>
            </a:prstGeom>
            <a:ln w="88900">
              <a:solidFill>
                <a:schemeClr val="tx2">
                  <a:lumMod val="60000"/>
                  <a:lumOff val="40000"/>
                </a:schemeClr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1885397" y="4377116"/>
              <a:ext cx="1040695" cy="0"/>
            </a:xfrm>
            <a:prstGeom prst="straightConnector1">
              <a:avLst/>
            </a:prstGeom>
            <a:ln w="88900">
              <a:solidFill>
                <a:schemeClr val="tx2">
                  <a:lumMod val="60000"/>
                  <a:lumOff val="40000"/>
                </a:schemeClr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1872845" y="5367308"/>
              <a:ext cx="1040695" cy="0"/>
            </a:xfrm>
            <a:prstGeom prst="straightConnector1">
              <a:avLst/>
            </a:prstGeom>
            <a:ln w="88900">
              <a:solidFill>
                <a:schemeClr val="tx2">
                  <a:lumMod val="60000"/>
                  <a:lumOff val="40000"/>
                </a:schemeClr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614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440" y="836712"/>
            <a:ext cx="8613488" cy="538609"/>
          </a:xfrm>
        </p:spPr>
        <p:txBody>
          <a:bodyPr>
            <a:noAutofit/>
          </a:bodyPr>
          <a:lstStyle/>
          <a:p>
            <a:r>
              <a:rPr lang="ru-RU" sz="2700" b="1" i="1" dirty="0" smtClean="0">
                <a:solidFill>
                  <a:srgbClr val="9D4586"/>
                </a:solidFill>
                <a:latin typeface="Arial" pitchFamily="34" charset="0"/>
                <a:ea typeface="+mn-ea"/>
                <a:cs typeface="Arial" pitchFamily="34" charset="0"/>
              </a:rPr>
              <a:t>Обеспечение исполнения контракта</a:t>
            </a:r>
            <a:endParaRPr lang="ru-RU" sz="2700" b="1" i="1" dirty="0">
              <a:solidFill>
                <a:srgbClr val="9D4586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1" r="9751"/>
          <a:stretch>
            <a:fillRect/>
          </a:stretch>
        </p:blipFill>
        <p:spPr>
          <a:xfrm>
            <a:off x="5652120" y="1484784"/>
            <a:ext cx="2814215" cy="2098761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97" y="5969726"/>
            <a:ext cx="1628775" cy="6762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7576" y="1772816"/>
            <a:ext cx="52565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Заказчик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обязан установить требование обеспечения исполнения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контракта</a:t>
            </a:r>
            <a:endParaRPr lang="ru-RU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7824" y="3599846"/>
            <a:ext cx="849694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900" dirty="0"/>
              <a:t>Исполнение контракта может обеспечиваться предоставлением банковской гарантии или внесением денежных </a:t>
            </a:r>
            <a:r>
              <a:rPr lang="ru-RU" sz="1900" dirty="0" smtClean="0"/>
              <a:t>средств.</a:t>
            </a:r>
            <a:endParaRPr lang="ru-RU" sz="19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900" dirty="0"/>
              <a:t>Срок действия банковской гарантии должен превышать срок действия контракта не менее чем на один месяц.</a:t>
            </a: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900" dirty="0"/>
              <a:t>Размер  обеспечения  исполнения контракта должен составлять от 5% до 30% НМЦК. </a:t>
            </a:r>
            <a:r>
              <a:rPr lang="ru-RU" sz="1900" dirty="0" smtClean="0"/>
              <a:t>Если </a:t>
            </a:r>
            <a:r>
              <a:rPr lang="ru-RU" sz="1900" dirty="0"/>
              <a:t>НМЦК превышает 50  млн.  рублей, размер обеспечения исполнения  контракта  составит от  10% до 30% НМЦК. </a:t>
            </a:r>
            <a:endParaRPr lang="ru-RU" sz="19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04664"/>
            <a:ext cx="7518148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2900" b="1" u="sng" spc="-100" dirty="0">
                <a:solidFill>
                  <a:schemeClr val="tx2"/>
                </a:solidFill>
              </a:rPr>
              <a:t>Порядок проведения открытого конкурса:</a:t>
            </a:r>
          </a:p>
        </p:txBody>
      </p:sp>
    </p:spTree>
    <p:extLst>
      <p:ext uri="{BB962C8B-B14F-4D97-AF65-F5344CB8AC3E}">
        <p14:creationId xmlns:p14="http://schemas.microsoft.com/office/powerpoint/2010/main" val="3608700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720" y="908138"/>
            <a:ext cx="8460296" cy="61267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z="2500" b="1" i="1" dirty="0">
                <a:solidFill>
                  <a:srgbClr val="9D4586"/>
                </a:solidFill>
                <a:latin typeface="Arial" pitchFamily="34" charset="0"/>
                <a:ea typeface="+mn-ea"/>
                <a:cs typeface="Arial" pitchFamily="34" charset="0"/>
              </a:rPr>
              <a:t>АНТИДЕМПИГОВЫЕ МЕРЫ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97" y="5969726"/>
            <a:ext cx="1628775" cy="6762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1700808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 дает снижение НМЦК  &gt; 25 % от НМКЦ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509020" y="2422909"/>
            <a:ext cx="8006618" cy="2459826"/>
            <a:chOff x="490628" y="2727277"/>
            <a:chExt cx="8006618" cy="2459826"/>
          </a:xfrm>
        </p:grpSpPr>
        <p:sp>
          <p:nvSpPr>
            <p:cNvPr id="7" name="TextBox 6"/>
            <p:cNvSpPr txBox="1"/>
            <p:nvPr/>
          </p:nvSpPr>
          <p:spPr>
            <a:xfrm>
              <a:off x="490628" y="2727277"/>
              <a:ext cx="3470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SzPct val="130000"/>
              </a:pPr>
              <a:r>
                <a:rPr lang="ru-RU" b="1" u="sng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Если НМЦК </a:t>
              </a:r>
              <a:r>
                <a:rPr lang="en-US" b="1" u="sng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&gt;</a:t>
              </a:r>
              <a:r>
                <a:rPr lang="ru-RU" b="1" u="sng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15 млн. рублей</a:t>
              </a:r>
              <a:endParaRPr lang="ru-RU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26424" y="2728393"/>
              <a:ext cx="3470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SzPct val="130000"/>
              </a:pPr>
              <a:r>
                <a:rPr lang="ru-RU" b="1" u="sng" dirty="0" smtClean="0">
                  <a:solidFill>
                    <a:srgbClr val="9D4586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Если НМЦК </a:t>
              </a:r>
              <a:r>
                <a:rPr lang="en-US" b="1" u="sng" dirty="0" smtClean="0">
                  <a:solidFill>
                    <a:srgbClr val="9D4586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≤</a:t>
              </a:r>
              <a:r>
                <a:rPr lang="ru-RU" b="1" u="sng" dirty="0" smtClean="0">
                  <a:solidFill>
                    <a:srgbClr val="9D4586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15 млн. рублей</a:t>
              </a:r>
              <a:endParaRPr lang="ru-RU" b="1" u="sng" dirty="0">
                <a:solidFill>
                  <a:srgbClr val="9D458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7980" y="3709775"/>
              <a:ext cx="329748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500" b="1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Контракт заключается только после предоставления участником </a:t>
              </a:r>
              <a:r>
                <a:rPr lang="ru-RU" sz="15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конкурса </a:t>
              </a:r>
              <a:r>
                <a:rPr lang="ru-RU" sz="1500" b="1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обеспечения контракта в </a:t>
              </a:r>
              <a:r>
                <a:rPr lang="ru-RU" sz="15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размере, </a:t>
              </a:r>
              <a:r>
                <a:rPr lang="ru-RU" sz="1500" b="1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превышающем в 1,5 раза размер обеспечения контракта, указанного в </a:t>
              </a:r>
              <a:r>
                <a:rPr lang="ru-RU" sz="15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КД.</a:t>
              </a:r>
              <a:endParaRPr lang="ru-RU" sz="15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48064" y="4207856"/>
              <a:ext cx="331236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5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Подтверждение добросовестности участника.</a:t>
              </a:r>
              <a:endParaRPr lang="ru-RU" sz="15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12" name="Прямая со стрелкой 11"/>
            <p:cNvCxnSpPr>
              <a:stCxn id="7" idx="2"/>
            </p:cNvCxnSpPr>
            <p:nvPr/>
          </p:nvCxnSpPr>
          <p:spPr>
            <a:xfrm flipH="1">
              <a:off x="2159796" y="3096609"/>
              <a:ext cx="66243" cy="613166"/>
            </a:xfrm>
            <a:prstGeom prst="straightConnector1">
              <a:avLst/>
            </a:prstGeom>
            <a:ln w="50800">
              <a:solidFill>
                <a:schemeClr val="tx2">
                  <a:lumMod val="60000"/>
                  <a:lumOff val="40000"/>
                </a:schemeClr>
              </a:solidFill>
              <a:tailEnd type="stealth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7140248" y="3422704"/>
              <a:ext cx="720080" cy="726376"/>
            </a:xfrm>
            <a:prstGeom prst="straightConnector1">
              <a:avLst/>
            </a:prstGeom>
            <a:ln w="50800">
              <a:solidFill>
                <a:srgbClr val="9D4586"/>
              </a:solidFill>
              <a:tailEnd type="stealth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>
              <a:endCxn id="10" idx="3"/>
            </p:cNvCxnSpPr>
            <p:nvPr/>
          </p:nvCxnSpPr>
          <p:spPr>
            <a:xfrm flipH="1">
              <a:off x="3865468" y="3403192"/>
              <a:ext cx="2290708" cy="1045247"/>
            </a:xfrm>
            <a:prstGeom prst="straightConnector1">
              <a:avLst/>
            </a:prstGeom>
            <a:ln w="50800">
              <a:solidFill>
                <a:srgbClr val="9D4586"/>
              </a:solidFill>
              <a:tailEnd type="stealth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286296" y="3251816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i="1" dirty="0" smtClean="0">
                  <a:solidFill>
                    <a:srgbClr val="9D4586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либо</a:t>
              </a:r>
              <a:endParaRPr lang="ru-RU" sz="1600" b="1" i="1" dirty="0">
                <a:solidFill>
                  <a:srgbClr val="9D458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79512" y="404664"/>
            <a:ext cx="7518148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2900" b="1" u="sng" spc="-100" dirty="0">
                <a:solidFill>
                  <a:schemeClr val="tx2"/>
                </a:solidFill>
              </a:rPr>
              <a:t>Порядок проведения открытого конкурса:</a:t>
            </a:r>
          </a:p>
        </p:txBody>
      </p:sp>
    </p:spTree>
    <p:extLst>
      <p:ext uri="{BB962C8B-B14F-4D97-AF65-F5344CB8AC3E}">
        <p14:creationId xmlns:p14="http://schemas.microsoft.com/office/powerpoint/2010/main" val="419686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2204864"/>
            <a:ext cx="5904656" cy="25922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200" b="1" dirty="0" smtClean="0"/>
              <a:t>«</a:t>
            </a:r>
            <a:r>
              <a:rPr lang="ru-RU" sz="3200" b="1" dirty="0"/>
              <a:t>О контрактной системе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 </a:t>
            </a:r>
            <a:r>
              <a:rPr lang="ru-RU" sz="3200" b="1" dirty="0"/>
              <a:t>сфере закупок товаров, работ, услуг для </a:t>
            </a:r>
            <a:r>
              <a:rPr lang="ru-RU" sz="3200" b="1" dirty="0" smtClean="0"/>
              <a:t>обеспечения </a:t>
            </a:r>
            <a:r>
              <a:rPr lang="ru-RU" sz="3200" b="1" dirty="0"/>
              <a:t>государственных и муниципальных нужд</a:t>
            </a:r>
            <a:r>
              <a:rPr lang="ru-RU" sz="3200" b="1" dirty="0" smtClean="0"/>
              <a:t>»</a:t>
            </a:r>
            <a:endParaRPr lang="ru-RU" sz="3200" b="1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641" r="14641"/>
          <a:stretch>
            <a:fillRect/>
          </a:stretch>
        </p:blipFill>
        <p:spPr>
          <a:xfrm>
            <a:off x="251520" y="2204864"/>
            <a:ext cx="2603955" cy="2592288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97" y="5969726"/>
            <a:ext cx="1628775" cy="6762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9512" y="908720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</a:rPr>
              <a:t>ФЕДЕРАЛЬНЫЙ ЗАКОН </a:t>
            </a:r>
            <a:br>
              <a:rPr lang="ru-RU" sz="3200" b="1" dirty="0">
                <a:solidFill>
                  <a:schemeClr val="tx2"/>
                </a:solidFill>
              </a:rPr>
            </a:br>
            <a:r>
              <a:rPr lang="ru-RU" sz="3200" b="1" dirty="0">
                <a:solidFill>
                  <a:schemeClr val="tx2"/>
                </a:solidFill>
              </a:rPr>
              <a:t>от 5 апреля 2013 г.  № 44-ФЗ </a:t>
            </a:r>
          </a:p>
        </p:txBody>
      </p:sp>
    </p:spTree>
    <p:extLst>
      <p:ext uri="{BB962C8B-B14F-4D97-AF65-F5344CB8AC3E}">
        <p14:creationId xmlns:p14="http://schemas.microsoft.com/office/powerpoint/2010/main" val="131129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97" y="5969726"/>
            <a:ext cx="1628775" cy="6762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73264" y="1772816"/>
            <a:ext cx="83391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/>
              <a:t>Статья 5.</a:t>
            </a:r>
          </a:p>
          <a:p>
            <a:pPr indent="457200" algn="just"/>
            <a:r>
              <a:rPr lang="ru-RU" dirty="0" smtClean="0"/>
              <a:t>«4</a:t>
            </a:r>
            <a:r>
              <a:rPr lang="ru-RU" dirty="0"/>
              <a:t>. </a:t>
            </a:r>
            <a:r>
              <a:rPr lang="ru-RU" b="1" dirty="0"/>
              <a:t>Договор на проведение обязательного аудита </a:t>
            </a:r>
            <a:r>
              <a:rPr lang="ru-RU" dirty="0"/>
              <a:t>бухгалтерской (финансовой) отчетности организации, в уставном (складочном) капитале которой доля государственной собственности составляет не менее 25 процентов, а также на проведение аудита бухгалтерской (финансовой) отчетности государственной корпорации, государственной компании, государственного унитарного предприятия или муниципального унитарного предприятия </a:t>
            </a:r>
            <a:r>
              <a:rPr lang="ru-RU" b="1" dirty="0"/>
              <a:t>заключается</a:t>
            </a:r>
            <a:r>
              <a:rPr lang="ru-RU" dirty="0"/>
              <a:t> с аудиторской организацией или индивидуальным аудитором, определенными путем проведения не реже чем </a:t>
            </a:r>
            <a:r>
              <a:rPr lang="ru-RU" b="1" dirty="0"/>
              <a:t>один раз в пять лет открытого конкурса в порядке, установленном законодательством Российской Федерации о контрактной системе </a:t>
            </a:r>
            <a:r>
              <a:rPr lang="ru-RU" dirty="0"/>
              <a:t>в сфере закупок, товаров, работ, услуг для обеспечения государственных и муниципальных нужд, при этом </a:t>
            </a:r>
            <a:r>
              <a:rPr lang="ru-RU" b="1" dirty="0"/>
              <a:t>установление требования к обеспечению заявок </a:t>
            </a:r>
            <a:r>
              <a:rPr lang="ru-RU" dirty="0"/>
              <a:t>на участие в конкурсе </a:t>
            </a:r>
            <a:r>
              <a:rPr lang="ru-RU" b="1" dirty="0"/>
              <a:t>не является </a:t>
            </a:r>
            <a:r>
              <a:rPr lang="ru-RU" b="1" dirty="0" smtClean="0"/>
              <a:t>обязательным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360" y="548680"/>
            <a:ext cx="8856984" cy="936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</a:pPr>
            <a:r>
              <a:rPr lang="ru-RU" sz="2600" b="1" u="sng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Федеральный закон </a:t>
            </a:r>
            <a:r>
              <a:rPr lang="ru-RU" sz="2600" b="1" u="sng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№ </a:t>
            </a:r>
            <a:r>
              <a:rPr lang="ru-RU" sz="2600" b="1" u="sng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307-ФЗ от 30 декабря 2008 года</a:t>
            </a:r>
          </a:p>
          <a:p>
            <a:pPr>
              <a:spcBef>
                <a:spcPct val="0"/>
              </a:spcBef>
            </a:pPr>
            <a:r>
              <a:rPr lang="ru-RU" sz="2600" b="1" u="sng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«Об аудиторской деятельности</a:t>
            </a:r>
            <a:r>
              <a:rPr lang="ru-RU" sz="2600" b="1" u="sng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».</a:t>
            </a:r>
            <a:endParaRPr lang="ru-RU" sz="2600" b="1" u="sng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968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404664"/>
            <a:ext cx="8928992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2900" b="1" u="sng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Порядок проведения открытого конкурса </a:t>
            </a:r>
            <a:r>
              <a:rPr lang="ru-RU" sz="2900" b="1" u="sng" spc="-100" dirty="0" smtClean="0">
                <a:solidFill>
                  <a:schemeClr val="tx2"/>
                </a:solidFill>
              </a:rPr>
              <a:t>(</a:t>
            </a:r>
            <a:r>
              <a:rPr lang="ru-RU" sz="2900" b="1" u="sng" spc="-100" dirty="0">
                <a:solidFill>
                  <a:schemeClr val="tx2"/>
                </a:solidFill>
              </a:rPr>
              <a:t>44-ФЗ)</a:t>
            </a:r>
            <a:r>
              <a:rPr lang="ru-RU" sz="2900" b="1" u="sng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endParaRPr lang="ru-RU" sz="2900" b="1" u="sng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539552" y="1138087"/>
            <a:ext cx="7488832" cy="5453522"/>
            <a:chOff x="539552" y="1138087"/>
            <a:chExt cx="7488832" cy="545352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5" name="Стрелка углом 34"/>
            <p:cNvSpPr/>
            <p:nvPr/>
          </p:nvSpPr>
          <p:spPr>
            <a:xfrm flipV="1">
              <a:off x="2483768" y="5229200"/>
              <a:ext cx="648072" cy="936104"/>
            </a:xfrm>
            <a:prstGeom prst="bentArrow">
              <a:avLst>
                <a:gd name="adj1" fmla="val 39110"/>
                <a:gd name="adj2" fmla="val 33466"/>
                <a:gd name="adj3" fmla="val 34877"/>
                <a:gd name="adj4" fmla="val 4375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4" name="Стрелка углом 33"/>
            <p:cNvSpPr/>
            <p:nvPr/>
          </p:nvSpPr>
          <p:spPr>
            <a:xfrm flipV="1">
              <a:off x="1835696" y="4023352"/>
              <a:ext cx="648072" cy="936104"/>
            </a:xfrm>
            <a:prstGeom prst="bentArrow">
              <a:avLst>
                <a:gd name="adj1" fmla="val 39110"/>
                <a:gd name="adj2" fmla="val 33466"/>
                <a:gd name="adj3" fmla="val 34877"/>
                <a:gd name="adj4" fmla="val 4375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3" name="Стрелка углом 32"/>
            <p:cNvSpPr/>
            <p:nvPr/>
          </p:nvSpPr>
          <p:spPr>
            <a:xfrm flipV="1">
              <a:off x="1187624" y="2904752"/>
              <a:ext cx="648072" cy="936104"/>
            </a:xfrm>
            <a:prstGeom prst="bentArrow">
              <a:avLst>
                <a:gd name="adj1" fmla="val 39110"/>
                <a:gd name="adj2" fmla="val 33466"/>
                <a:gd name="adj3" fmla="val 34877"/>
                <a:gd name="adj4" fmla="val 4375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187624" y="2060848"/>
              <a:ext cx="5400600" cy="936105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ru-RU" sz="1300" b="1" dirty="0" smtClean="0"/>
                <a:t>Прием / Подача заявок на участие в открытом конкурсе</a:t>
              </a:r>
            </a:p>
            <a:p>
              <a:pPr algn="ctr"/>
              <a:r>
                <a:rPr lang="ru-RU" sz="1100" b="1" i="1" dirty="0" smtClean="0">
                  <a:solidFill>
                    <a:srgbClr val="FFFF00"/>
                  </a:solidFill>
                </a:rPr>
                <a:t>Заявка в письменной форме подается в запечатанном конверте, </a:t>
              </a:r>
              <a:br>
                <a:rPr lang="ru-RU" sz="1100" b="1" i="1" dirty="0" smtClean="0">
                  <a:solidFill>
                    <a:srgbClr val="FFFF00"/>
                  </a:solidFill>
                </a:rPr>
              </a:br>
              <a:r>
                <a:rPr lang="ru-RU" sz="1100" b="1" i="1" dirty="0" smtClean="0">
                  <a:solidFill>
                    <a:srgbClr val="FFFF00"/>
                  </a:solidFill>
                </a:rPr>
                <a:t>не позволяющем просматривать содержание до вскрытия, </a:t>
              </a:r>
              <a:br>
                <a:rPr lang="ru-RU" sz="1100" b="1" i="1" dirty="0" smtClean="0">
                  <a:solidFill>
                    <a:srgbClr val="FFFF00"/>
                  </a:solidFill>
                </a:rPr>
              </a:br>
              <a:r>
                <a:rPr lang="ru-RU" sz="1100" b="1" i="1" dirty="0" smtClean="0">
                  <a:solidFill>
                    <a:srgbClr val="FFFF00"/>
                  </a:solidFill>
                </a:rPr>
                <a:t>или в форме электронного документа</a:t>
              </a:r>
              <a:endParaRPr lang="ru-RU" sz="1100" b="1" i="1" dirty="0">
                <a:solidFill>
                  <a:srgbClr val="FFFF00"/>
                </a:solidFill>
              </a:endParaRPr>
            </a:p>
          </p:txBody>
        </p:sp>
        <p:sp>
          <p:nvSpPr>
            <p:cNvPr id="2" name="Стрелка углом 1"/>
            <p:cNvSpPr/>
            <p:nvPr/>
          </p:nvSpPr>
          <p:spPr>
            <a:xfrm flipV="1">
              <a:off x="539552" y="1844824"/>
              <a:ext cx="648072" cy="936104"/>
            </a:xfrm>
            <a:prstGeom prst="bentArrow">
              <a:avLst>
                <a:gd name="adj1" fmla="val 39110"/>
                <a:gd name="adj2" fmla="val 33466"/>
                <a:gd name="adj3" fmla="val 34877"/>
                <a:gd name="adj4" fmla="val 4375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39552" y="1138087"/>
              <a:ext cx="5377124" cy="792089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ru-RU" sz="1300" b="1" dirty="0" smtClean="0"/>
                <a:t>Размещение извещения о проведении открытого конкурса</a:t>
              </a:r>
            </a:p>
            <a:p>
              <a:pPr algn="ctr"/>
              <a:r>
                <a:rPr lang="ru-RU" sz="1100" b="1" i="1" dirty="0" smtClean="0">
                  <a:solidFill>
                    <a:srgbClr val="FFFF00"/>
                  </a:solidFill>
                </a:rPr>
                <a:t>Размещается заказчиком в ЕИС не менее чем за </a:t>
              </a:r>
              <a:r>
                <a:rPr lang="ru-RU" sz="1100" b="1" i="1" u="sng" dirty="0" smtClean="0">
                  <a:solidFill>
                    <a:srgbClr val="FFFF00"/>
                  </a:solidFill>
                </a:rPr>
                <a:t>20 дней </a:t>
              </a:r>
              <a:br>
                <a:rPr lang="ru-RU" sz="1100" b="1" i="1" u="sng" dirty="0" smtClean="0">
                  <a:solidFill>
                    <a:srgbClr val="FFFF00"/>
                  </a:solidFill>
                </a:rPr>
              </a:br>
              <a:r>
                <a:rPr lang="ru-RU" sz="1100" b="1" i="1" dirty="0" smtClean="0">
                  <a:solidFill>
                    <a:srgbClr val="FFFF00"/>
                  </a:solidFill>
                </a:rPr>
                <a:t>до вскрытия конвертов с заявками</a:t>
              </a:r>
              <a:endParaRPr lang="ru-RU" sz="1100" b="1" i="1" dirty="0">
                <a:solidFill>
                  <a:srgbClr val="FFFF00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835696" y="3140968"/>
              <a:ext cx="5160310" cy="1008113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ru-RU" sz="1300" b="1" dirty="0" smtClean="0"/>
                <a:t>Вскрытие конвертов с конкурсными заявками</a:t>
              </a:r>
            </a:p>
            <a:p>
              <a:pPr algn="ctr"/>
              <a:r>
                <a:rPr lang="ru-RU" sz="1100" b="1" i="1" dirty="0" smtClean="0">
                  <a:solidFill>
                    <a:srgbClr val="FFFF00"/>
                  </a:solidFill>
                </a:rPr>
                <a:t>Заказчик обязан предоставить возможность всем участникам открытого конкурса, подавшим заявки на участие в нем присутствовать при вскрытии конвертов</a:t>
              </a:r>
              <a:endParaRPr lang="ru-RU" sz="1100" b="1" i="1" dirty="0">
                <a:solidFill>
                  <a:srgbClr val="FFFF00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483768" y="4293095"/>
              <a:ext cx="4896544" cy="1080121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ru-RU" sz="1300" b="1" dirty="0" smtClean="0"/>
                <a:t>Рассмотрение и оценка заявок на участие в конкурсе </a:t>
              </a:r>
            </a:p>
            <a:p>
              <a:pPr algn="ctr"/>
              <a:r>
                <a:rPr lang="ru-RU" sz="1100" b="1" i="1" dirty="0" smtClean="0">
                  <a:solidFill>
                    <a:srgbClr val="FFFF00"/>
                  </a:solidFill>
                </a:rPr>
                <a:t>Срок рассмотрения и оценки заявок на участие в конкурсе не может превышать 20 дней с даты вскрытия конвертов с конкурсными заявками</a:t>
              </a:r>
              <a:endParaRPr lang="ru-RU" sz="1100" b="1" i="1" dirty="0">
                <a:solidFill>
                  <a:srgbClr val="FFFF00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3131840" y="5511488"/>
              <a:ext cx="4896544" cy="1080121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ru-RU" sz="1300" b="1" dirty="0" smtClean="0"/>
                <a:t>Заключение контракта по результатам конкурса</a:t>
              </a:r>
            </a:p>
            <a:p>
              <a:pPr algn="ctr"/>
              <a:r>
                <a:rPr lang="ru-RU" sz="1100" b="1" i="1" dirty="0" smtClean="0">
                  <a:solidFill>
                    <a:srgbClr val="FFFF00"/>
                  </a:solidFill>
                </a:rPr>
                <a:t>По результатам конкурса контракт заключается на условиях, указанных в заявке на участие в конкурсе, поданной победителем, и в конкурсной документации</a:t>
              </a:r>
              <a:endParaRPr lang="ru-RU" sz="1100" b="1" i="1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35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363482"/>
            <a:ext cx="89552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2900" b="1" u="sng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Порядок проведения открытого конкурса</a:t>
            </a:r>
            <a:r>
              <a:rPr lang="ru-RU" sz="2800" b="1" u="sng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endParaRPr lang="ru-RU" sz="2800" b="1" u="sng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ru-RU" sz="2700" b="1" i="1" dirty="0" smtClean="0">
                <a:solidFill>
                  <a:srgbClr val="9D4586"/>
                </a:solidFill>
                <a:latin typeface="Arial" pitchFamily="34" charset="0"/>
                <a:cs typeface="Arial" pitchFamily="34" charset="0"/>
              </a:rPr>
              <a:t>Подача заявок</a:t>
            </a:r>
            <a:endParaRPr lang="ru-RU" sz="2700" b="1" dirty="0">
              <a:solidFill>
                <a:srgbClr val="9D458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95537" y="1313274"/>
            <a:ext cx="8568951" cy="5191164"/>
            <a:chOff x="395537" y="1313274"/>
            <a:chExt cx="8568951" cy="5191164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7884368" y="3496969"/>
              <a:ext cx="525947" cy="619833"/>
              <a:chOff x="7884368" y="3459007"/>
              <a:chExt cx="647902" cy="65779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7884368" y="3459007"/>
                <a:ext cx="384930" cy="114009"/>
              </a:xfrm>
              <a:prstGeom prst="lin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8269297" y="3573016"/>
                <a:ext cx="262973" cy="543786"/>
              </a:xfrm>
              <a:prstGeom prst="lin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1" name="Прямоугольник 20"/>
            <p:cNvSpPr/>
            <p:nvPr/>
          </p:nvSpPr>
          <p:spPr>
            <a:xfrm>
              <a:off x="404710" y="4509120"/>
              <a:ext cx="6673484" cy="144016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ru-RU" sz="2000" b="1" dirty="0" smtClean="0">
                  <a:solidFill>
                    <a:schemeClr val="accent5">
                      <a:lumMod val="75000"/>
                    </a:schemeClr>
                  </a:solidFill>
                </a:rPr>
                <a:t>Подача заявок на участие в конкурсе</a:t>
              </a:r>
              <a:endParaRPr lang="ru-RU" sz="20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04710" y="1772817"/>
              <a:ext cx="6673484" cy="256149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Прием заявок на участие в конкурсе</a:t>
              </a:r>
              <a:endPara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 flipV="1">
              <a:off x="404710" y="1556792"/>
              <a:ext cx="0" cy="482453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077929" y="1313274"/>
              <a:ext cx="2463311" cy="5232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ru-RU" sz="2800" b="1" spc="5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Заказчик</a:t>
              </a:r>
              <a:endParaRPr lang="ru-RU" sz="2800" b="1" spc="5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4710" y="4892447"/>
              <a:ext cx="5316989" cy="52322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Возможность подачи запроса о разъяснении </a:t>
              </a:r>
              <a:br>
                <a:rPr lang="ru-RU" sz="1400" b="1" dirty="0" smtClean="0"/>
              </a:br>
              <a:r>
                <a:rPr lang="ru-RU" sz="1400" b="1" dirty="0" smtClean="0"/>
                <a:t>конкурсной документации</a:t>
              </a:r>
              <a:endParaRPr lang="ru-RU" sz="1400" b="1" dirty="0"/>
            </a:p>
          </p:txBody>
        </p:sp>
        <p:cxnSp>
          <p:nvCxnSpPr>
            <p:cNvPr id="28" name="Прямая со стрелкой 27"/>
            <p:cNvCxnSpPr>
              <a:stCxn id="26" idx="3"/>
            </p:cNvCxnSpPr>
            <p:nvPr/>
          </p:nvCxnSpPr>
          <p:spPr>
            <a:xfrm flipV="1">
              <a:off x="5721699" y="4568400"/>
              <a:ext cx="1" cy="585657"/>
            </a:xfrm>
            <a:prstGeom prst="straightConnector1">
              <a:avLst/>
            </a:prstGeom>
            <a:ln w="28575">
              <a:headEnd type="none" w="med" len="me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04710" y="2309452"/>
              <a:ext cx="5279684" cy="307777"/>
            </a:xfrm>
            <a:prstGeom prst="rect">
              <a:avLst/>
            </a:prstGeom>
            <a:noFill/>
            <a:ln w="25400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Разъяснение положений конкурсной документации</a:t>
              </a:r>
              <a:endParaRPr lang="ru-RU" sz="1400" b="1" dirty="0"/>
            </a:p>
          </p:txBody>
        </p:sp>
        <p:cxnSp>
          <p:nvCxnSpPr>
            <p:cNvPr id="32" name="Прямая со стрелкой 31"/>
            <p:cNvCxnSpPr>
              <a:stCxn id="31" idx="3"/>
              <a:endCxn id="23" idx="0"/>
            </p:cNvCxnSpPr>
            <p:nvPr/>
          </p:nvCxnSpPr>
          <p:spPr>
            <a:xfrm>
              <a:off x="5684394" y="2463341"/>
              <a:ext cx="1" cy="1663575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headEnd type="none" w="med" len="me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Выноска 2 (без границы) 56"/>
            <p:cNvSpPr/>
            <p:nvPr/>
          </p:nvSpPr>
          <p:spPr>
            <a:xfrm>
              <a:off x="944115" y="3459007"/>
              <a:ext cx="1849388" cy="657795"/>
            </a:xfrm>
            <a:prstGeom prst="callout2">
              <a:avLst>
                <a:gd name="adj1" fmla="val 16567"/>
                <a:gd name="adj2" fmla="val -518"/>
                <a:gd name="adj3" fmla="val 17622"/>
                <a:gd name="adj4" fmla="val -13492"/>
                <a:gd name="adj5" fmla="val 103479"/>
                <a:gd name="adj6" fmla="val -28941"/>
              </a:avLst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50" b="1" i="1" dirty="0">
                  <a:solidFill>
                    <a:schemeClr val="tx2">
                      <a:lumMod val="75000"/>
                    </a:schemeClr>
                  </a:solidFill>
                </a:rPr>
                <a:t>Извещение о проведении открытого конкурса</a:t>
              </a:r>
            </a:p>
          </p:txBody>
        </p:sp>
        <p:sp>
          <p:nvSpPr>
            <p:cNvPr id="58" name="Выноска 2 (без границы) 57"/>
            <p:cNvSpPr/>
            <p:nvPr/>
          </p:nvSpPr>
          <p:spPr>
            <a:xfrm flipH="1">
              <a:off x="3143366" y="3459007"/>
              <a:ext cx="2076897" cy="641326"/>
            </a:xfrm>
            <a:prstGeom prst="callout2">
              <a:avLst>
                <a:gd name="adj1" fmla="val 16567"/>
                <a:gd name="adj2" fmla="val -518"/>
                <a:gd name="adj3" fmla="val 18750"/>
                <a:gd name="adj4" fmla="val -8956"/>
                <a:gd name="adj5" fmla="val 98591"/>
                <a:gd name="adj6" fmla="val -17670"/>
              </a:avLst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50" b="1" i="1" dirty="0" smtClean="0">
                  <a:solidFill>
                    <a:schemeClr val="tx2">
                      <a:lumMod val="75000"/>
                    </a:schemeClr>
                  </a:solidFill>
                </a:rPr>
                <a:t>Возможно внесение </a:t>
              </a:r>
              <a:r>
                <a:rPr lang="ru-RU" sz="1050" b="1" i="1" dirty="0">
                  <a:solidFill>
                    <a:schemeClr val="tx2">
                      <a:lumMod val="75000"/>
                    </a:schemeClr>
                  </a:solidFill>
                </a:rPr>
                <a:t>изменений в конкурсную </a:t>
              </a:r>
              <a:r>
                <a:rPr lang="ru-RU" sz="1050" b="1" i="1" dirty="0" smtClean="0">
                  <a:solidFill>
                    <a:schemeClr val="tx2">
                      <a:lumMod val="75000"/>
                    </a:schemeClr>
                  </a:solidFill>
                </a:rPr>
                <a:t>документацию (КД)</a:t>
              </a:r>
            </a:p>
            <a:p>
              <a:pPr algn="ctr"/>
              <a:endParaRPr lang="ru-RU" sz="1050" b="1" i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9" name="Выноска 2 (без границы) 58"/>
            <p:cNvSpPr/>
            <p:nvPr/>
          </p:nvSpPr>
          <p:spPr>
            <a:xfrm>
              <a:off x="6084167" y="1988840"/>
              <a:ext cx="1992665" cy="1980219"/>
            </a:xfrm>
            <a:prstGeom prst="callout2">
              <a:avLst>
                <a:gd name="adj1" fmla="val 83794"/>
                <a:gd name="adj2" fmla="val -518"/>
                <a:gd name="adj3" fmla="val 85448"/>
                <a:gd name="adj4" fmla="val -8378"/>
                <a:gd name="adj5" fmla="val 106982"/>
                <a:gd name="adj6" fmla="val -16076"/>
              </a:avLst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50" b="1" i="1" dirty="0" smtClean="0">
                  <a:solidFill>
                    <a:schemeClr val="tx2">
                      <a:lumMod val="75000"/>
                    </a:schemeClr>
                  </a:solidFill>
                </a:rPr>
                <a:t>В случае внесения изменений в КД срок подачи заявок должен быть продлен таким образом, чтобы с даты размещения изменений до  даты окончания срока подачи заявок  было не менее чем десять рабочих дней  </a:t>
              </a:r>
              <a:endParaRPr lang="ru-RU" sz="1050" b="1" i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55425" y="5981218"/>
              <a:ext cx="2378779" cy="5232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ru-RU" sz="2800" b="1" spc="500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Участник</a:t>
              </a:r>
              <a:endParaRPr lang="ru-RU" sz="2800" b="1" spc="5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395537" y="4118282"/>
              <a:ext cx="8568951" cy="450118"/>
              <a:chOff x="395537" y="3822552"/>
              <a:chExt cx="8568951" cy="450118"/>
            </a:xfrm>
          </p:grpSpPr>
          <p:sp>
            <p:nvSpPr>
              <p:cNvPr id="22" name="Стрелка вправо 21"/>
              <p:cNvSpPr/>
              <p:nvPr/>
            </p:nvSpPr>
            <p:spPr>
              <a:xfrm>
                <a:off x="395537" y="3870470"/>
                <a:ext cx="8568951" cy="345380"/>
              </a:xfrm>
              <a:prstGeom prst="rightArrow">
                <a:avLst>
                  <a:gd name="adj1" fmla="val 97529"/>
                  <a:gd name="adj2" fmla="val 72192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2"/>
                <a:r>
                  <a:rPr lang="ru-RU" sz="1400" b="1" dirty="0">
                    <a:solidFill>
                      <a:srgbClr val="FFFF00"/>
                    </a:solidFill>
                  </a:rPr>
                  <a:t>Дни до окончания срока подачи заявок</a:t>
                </a: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5446479" y="3831186"/>
                <a:ext cx="475831" cy="43204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300" b="1" dirty="0">
                    <a:solidFill>
                      <a:srgbClr val="FFFF00"/>
                    </a:solidFill>
                  </a:rPr>
                  <a:t>15</a:t>
                </a:r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6840279" y="3822552"/>
                <a:ext cx="475831" cy="43204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300" b="1" dirty="0" smtClean="0">
                    <a:solidFill>
                      <a:srgbClr val="FFC000"/>
                    </a:solidFill>
                  </a:rPr>
                  <a:t>20</a:t>
                </a:r>
                <a:endParaRPr lang="ru-RU" sz="1300" b="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8172400" y="3840622"/>
                <a:ext cx="475831" cy="43204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300" b="1" dirty="0" smtClean="0">
                    <a:solidFill>
                      <a:srgbClr val="FFFF00"/>
                    </a:solidFill>
                  </a:rPr>
                  <a:t>+5</a:t>
                </a:r>
                <a:endParaRPr lang="ru-RU" sz="1300" b="1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7" name="Выноска 2 (без границы) 26"/>
            <p:cNvSpPr/>
            <p:nvPr/>
          </p:nvSpPr>
          <p:spPr>
            <a:xfrm flipH="1">
              <a:off x="3144502" y="2708921"/>
              <a:ext cx="2076897" cy="648072"/>
            </a:xfrm>
            <a:prstGeom prst="callout2">
              <a:avLst>
                <a:gd name="adj1" fmla="val 16567"/>
                <a:gd name="adj2" fmla="val -518"/>
                <a:gd name="adj3" fmla="val 18750"/>
                <a:gd name="adj4" fmla="val -8956"/>
                <a:gd name="adj5" fmla="val 212952"/>
                <a:gd name="adj6" fmla="val -19431"/>
              </a:avLst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50" b="1" i="1" dirty="0" smtClean="0">
                  <a:solidFill>
                    <a:schemeClr val="tx2">
                      <a:lumMod val="75000"/>
                    </a:schemeClr>
                  </a:solidFill>
                </a:rPr>
                <a:t>Возможна отмена процедуры</a:t>
              </a:r>
              <a:endParaRPr lang="ru-RU" sz="1050" b="1" i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841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7" y="476672"/>
            <a:ext cx="8739264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2900" b="1" u="sng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Порядок проведения открытого конкурса:</a:t>
            </a:r>
            <a:endParaRPr lang="ru-RU" sz="2900" b="1" u="sng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ru-RU" sz="2700" b="1" i="1" dirty="0" smtClean="0">
                <a:solidFill>
                  <a:srgbClr val="9D4586"/>
                </a:solidFill>
                <a:latin typeface="Arial" pitchFamily="34" charset="0"/>
                <a:cs typeface="Arial" pitchFamily="34" charset="0"/>
              </a:rPr>
              <a:t>Рассмотрение и оценка заявок</a:t>
            </a:r>
            <a:endParaRPr lang="ru-RU" sz="2700" b="1" dirty="0">
              <a:solidFill>
                <a:srgbClr val="9D458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79512" y="1988839"/>
            <a:ext cx="8714644" cy="3889961"/>
            <a:chOff x="179512" y="1988839"/>
            <a:chExt cx="8714644" cy="3889961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79512" y="1988839"/>
              <a:ext cx="2232248" cy="19442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Окончание срока подачи заявок</a:t>
              </a:r>
            </a:p>
            <a:p>
              <a:pPr algn="ctr"/>
              <a:endParaRPr lang="ru-RU" sz="1100" b="1" i="1" dirty="0" smtClean="0"/>
            </a:p>
            <a:p>
              <a:pPr algn="ctr"/>
              <a:r>
                <a:rPr lang="ru-RU" sz="1200" b="1" i="1" dirty="0" smtClean="0">
                  <a:solidFill>
                    <a:srgbClr val="FFFF00"/>
                  </a:solidFill>
                </a:rPr>
                <a:t>Составление и подписание протокола</a:t>
              </a:r>
              <a:endParaRPr lang="ru-RU" sz="1200" b="1" i="1" dirty="0">
                <a:solidFill>
                  <a:srgbClr val="FFFF00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661908" y="1988839"/>
              <a:ext cx="2232248" cy="19442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Протокол рассмотрения и оценки заявок</a:t>
              </a:r>
            </a:p>
            <a:p>
              <a:pPr algn="ctr"/>
              <a:endParaRPr lang="ru-RU" sz="800" b="1" i="1" dirty="0" smtClean="0"/>
            </a:p>
            <a:p>
              <a:pPr algn="ctr"/>
              <a:r>
                <a:rPr lang="ru-RU" sz="1200" b="1" i="1" dirty="0" smtClean="0">
                  <a:solidFill>
                    <a:srgbClr val="FFFF00"/>
                  </a:solidFill>
                </a:rPr>
                <a:t>Размещается </a:t>
              </a:r>
              <a:br>
                <a:rPr lang="ru-RU" sz="1200" b="1" i="1" dirty="0" smtClean="0">
                  <a:solidFill>
                    <a:srgbClr val="FFFF00"/>
                  </a:solidFill>
                </a:rPr>
              </a:br>
              <a:r>
                <a:rPr lang="ru-RU" sz="1200" b="1" i="1" dirty="0" smtClean="0">
                  <a:solidFill>
                    <a:srgbClr val="FFFF00"/>
                  </a:solidFill>
                </a:rPr>
                <a:t>в ЕИС не позднее </a:t>
              </a:r>
              <a:r>
                <a:rPr lang="ru-RU" sz="1200" b="1" i="1" u="sng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рабочего дня</a:t>
              </a:r>
              <a:r>
                <a:rPr lang="ru-RU" sz="1200" b="1" i="1" dirty="0" smtClean="0">
                  <a:solidFill>
                    <a:srgbClr val="FFFF00"/>
                  </a:solidFill>
                </a:rPr>
                <a:t>, следующего за датой подписания протокола</a:t>
              </a:r>
              <a:endParaRPr lang="ru-RU" sz="1200" b="1" i="1" dirty="0">
                <a:solidFill>
                  <a:srgbClr val="FFFF00"/>
                </a:solidFill>
              </a:endParaRPr>
            </a:p>
          </p:txBody>
        </p:sp>
        <p:grpSp>
          <p:nvGrpSpPr>
            <p:cNvPr id="49" name="Группа 48"/>
            <p:cNvGrpSpPr/>
            <p:nvPr/>
          </p:nvGrpSpPr>
          <p:grpSpPr>
            <a:xfrm>
              <a:off x="2555776" y="2263316"/>
              <a:ext cx="3960440" cy="1255639"/>
              <a:chOff x="2699792" y="1886809"/>
              <a:chExt cx="3960440" cy="1255639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2699792" y="1886809"/>
                <a:ext cx="3960440" cy="87846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ru-RU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Рассмотрение и оценка заявок</a:t>
                </a:r>
                <a:endParaRPr lang="ru-RU" b="1" dirty="0"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" name="Стрелка вправо 6"/>
              <p:cNvSpPr/>
              <p:nvPr/>
            </p:nvSpPr>
            <p:spPr>
              <a:xfrm>
                <a:off x="2699792" y="2359362"/>
                <a:ext cx="3960440" cy="783086"/>
              </a:xfrm>
              <a:prstGeom prst="rightArrow">
                <a:avLst>
                  <a:gd name="adj1" fmla="val 74911"/>
                  <a:gd name="adj2" fmla="val 98605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571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20 дней</a:t>
                </a:r>
                <a:endParaRPr lang="ru-RU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" name="Прямоугольник 3"/>
              <p:cNvSpPr/>
              <p:nvPr/>
            </p:nvSpPr>
            <p:spPr>
              <a:xfrm>
                <a:off x="2699792" y="2470578"/>
                <a:ext cx="576064" cy="57606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день</a:t>
                </a:r>
                <a:endParaRPr lang="ru-RU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" name="Выноска 2 (без границы) 12"/>
            <p:cNvSpPr/>
            <p:nvPr/>
          </p:nvSpPr>
          <p:spPr>
            <a:xfrm>
              <a:off x="395537" y="4519392"/>
              <a:ext cx="4369632" cy="1359408"/>
            </a:xfrm>
            <a:prstGeom prst="callout2">
              <a:avLst>
                <a:gd name="adj1" fmla="val -5456"/>
                <a:gd name="adj2" fmla="val 40026"/>
                <a:gd name="adj3" fmla="val -26416"/>
                <a:gd name="adj4" fmla="val 51505"/>
                <a:gd name="adj5" fmla="val -77066"/>
                <a:gd name="adj6" fmla="val 55568"/>
              </a:avLst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i="1" dirty="0">
                  <a:solidFill>
                    <a:schemeClr val="tx2">
                      <a:lumMod val="75000"/>
                    </a:schemeClr>
                  </a:solidFill>
                </a:rPr>
                <a:t>Протокол вскрытия конвертов с заявками </a:t>
              </a:r>
              <a:endParaRPr lang="ru-RU" sz="1400" b="1" i="1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 algn="ctr"/>
              <a: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  <a:t>и </a:t>
              </a:r>
              <a:r>
                <a:rPr lang="ru-RU" sz="1200" b="1" i="1" dirty="0">
                  <a:solidFill>
                    <a:schemeClr val="tx2">
                      <a:lumMod val="75000"/>
                    </a:schemeClr>
                  </a:solidFill>
                </a:rPr>
                <a:t>открытия доступа к поданным в форме электронных документов </a:t>
              </a:r>
              <a: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  <a:t>заявкам</a:t>
              </a:r>
            </a:p>
            <a:p>
              <a:pPr algn="ctr"/>
              <a: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  <a:t> размещается в Единой информационной системе </a:t>
              </a:r>
              <a:r>
                <a:rPr lang="ru-RU" sz="1200" b="1" i="1" u="sng" dirty="0" smtClean="0">
                  <a:solidFill>
                    <a:schemeClr val="tx2">
                      <a:lumMod val="75000"/>
                    </a:schemeClr>
                  </a:solidFill>
                </a:rPr>
                <a:t>не позднее рабочего дня</a:t>
              </a:r>
              <a:r>
                <a:rPr lang="ru-RU" sz="1200" b="1" i="1" dirty="0" smtClean="0">
                  <a:solidFill>
                    <a:schemeClr val="tx2">
                      <a:lumMod val="75000"/>
                    </a:schemeClr>
                  </a:solidFill>
                </a:rPr>
                <a:t>, следующего за датой подписания этого протокола.</a:t>
              </a:r>
              <a:endParaRPr lang="ru-RU" sz="1200" b="1" i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997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556" y="548680"/>
            <a:ext cx="8460296" cy="792088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solidFill>
                  <a:srgbClr val="9D4586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700" b="1" i="1" dirty="0" smtClean="0">
                <a:solidFill>
                  <a:srgbClr val="9D4586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200" b="1" u="sng" dirty="0"/>
              <a:t>Порядок проведения открытого конкурса:</a:t>
            </a:r>
            <a:br>
              <a:rPr lang="ru-RU" sz="3200" b="1" u="sng" dirty="0"/>
            </a:br>
            <a:r>
              <a:rPr lang="ru-RU" sz="3000" b="1" i="1" dirty="0" smtClean="0">
                <a:solidFill>
                  <a:srgbClr val="9D4586"/>
                </a:solidFill>
                <a:latin typeface="Arial" pitchFamily="34" charset="0"/>
                <a:ea typeface="+mn-ea"/>
                <a:cs typeface="Arial" pitchFamily="34" charset="0"/>
              </a:rPr>
              <a:t>Критерии оценки заявок</a:t>
            </a:r>
            <a:endParaRPr lang="ru-RU" sz="3000" b="1" i="1" dirty="0">
              <a:solidFill>
                <a:srgbClr val="9D4586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97" y="5969726"/>
            <a:ext cx="1628775" cy="6762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232" y="537321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dirty="0"/>
              <a:t>Количество </a:t>
            </a:r>
            <a:r>
              <a:rPr lang="ru-RU" dirty="0" smtClean="0"/>
              <a:t>используемых </a:t>
            </a:r>
            <a:r>
              <a:rPr lang="ru-RU" dirty="0"/>
              <a:t>критериев  -  не менее двух.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/>
              <a:t>Обязательный критерий  -  цена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9084" y="1484784"/>
            <a:ext cx="7683547" cy="50405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 3" pitchFamily="18" charset="2"/>
              <a:buChar char="]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контракта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9936" y="2132856"/>
            <a:ext cx="7696148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 3" pitchFamily="18" charset="2"/>
              <a:buChar char="]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Качественные,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функциональные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экологические характеристики объекта закупки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9084" y="2996952"/>
            <a:ext cx="7677852" cy="136815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 3" pitchFamily="18" charset="2"/>
              <a:buChar char="]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Квалификация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участников закупки,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том числе наличие у них финансовых ресурсов, на праве собственности или ином законном основании оборудования и других материальных ресурсов, опыта работы, связанного с предметом контракта, и деловой репутации, специалистов и иных работников определенного уровня квалификации.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6791" y="4509120"/>
            <a:ext cx="7689293" cy="79818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 3" pitchFamily="18" charset="2"/>
              <a:buChar char="]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эксплуатацию и ремонт товаров, использование результатов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475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220" y="4509120"/>
            <a:ext cx="8712968" cy="792088"/>
          </a:xfrm>
        </p:spPr>
        <p:txBody>
          <a:bodyPr>
            <a:noAutofit/>
          </a:bodyPr>
          <a:lstStyle/>
          <a:p>
            <a:r>
              <a:rPr lang="ru-RU" sz="1600" b="1" i="1" dirty="0" smtClean="0"/>
              <a:t>*) Постановление  Правительства РФ от 28.11.2013 </a:t>
            </a:r>
            <a:r>
              <a:rPr lang="ru-RU" sz="1600" b="1" i="1" dirty="0"/>
              <a:t>г. № </a:t>
            </a:r>
            <a:r>
              <a:rPr lang="ru-RU" sz="1600" b="1" i="1" dirty="0" smtClean="0"/>
              <a:t>1085.</a:t>
            </a:r>
            <a:br>
              <a:rPr lang="ru-RU" sz="1600" b="1" i="1" dirty="0" smtClean="0"/>
            </a:br>
            <a:r>
              <a:rPr lang="ru-RU" sz="1600" b="1" i="1" dirty="0" smtClean="0"/>
              <a:t>Приложение к </a:t>
            </a:r>
            <a:r>
              <a:rPr lang="ru-RU" sz="1600" b="1" i="1" dirty="0"/>
              <a:t>Правилам оценки заявок</a:t>
            </a:r>
            <a:r>
              <a:rPr lang="ru-RU" sz="1600" b="1" i="1" dirty="0" smtClean="0"/>
              <a:t>, окончательных </a:t>
            </a:r>
            <a:r>
              <a:rPr lang="ru-RU" sz="1600" b="1" i="1" dirty="0"/>
              <a:t>предложений </a:t>
            </a:r>
            <a:r>
              <a:rPr lang="ru-RU" sz="1600" b="1" i="1" dirty="0" smtClean="0"/>
              <a:t>участников  закупки </a:t>
            </a:r>
            <a:r>
              <a:rPr lang="ru-RU" sz="1600" b="1" i="1" dirty="0"/>
              <a:t>товаров, работ, </a:t>
            </a:r>
            <a:r>
              <a:rPr lang="ru-RU" sz="1600" b="1" i="1" dirty="0" smtClean="0"/>
              <a:t>услуг для </a:t>
            </a:r>
            <a:r>
              <a:rPr lang="ru-RU" sz="1600" b="1" i="1" dirty="0"/>
              <a:t>обеспечения </a:t>
            </a:r>
            <a:r>
              <a:rPr lang="ru-RU" sz="1600" b="1" i="1" dirty="0" smtClean="0"/>
              <a:t>государственных и </a:t>
            </a:r>
            <a:r>
              <a:rPr lang="ru-RU" sz="1600" b="1" i="1" dirty="0"/>
              <a:t>муниципальных </a:t>
            </a:r>
            <a:r>
              <a:rPr lang="ru-RU" sz="1600" b="1" i="1" dirty="0" smtClean="0"/>
              <a:t>нужд.</a:t>
            </a:r>
            <a:endParaRPr lang="ru-RU" sz="1600" b="1" i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97" y="5969726"/>
            <a:ext cx="1628775" cy="6762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6516" y="1573341"/>
            <a:ext cx="894037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ПРЕДЕЛЬНЫЕ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ВЕЛИЧИНЫ ЗНАЧИМОСТИ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КРИТЕРИЕВ ОЦЕНКИ ЗАЯВОК,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ОКОНЧАТЕЛЬНЫХ ПРЕДЛОЖЕНИЙ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УЧАСТНИКОВ ЗАКУПКИ ТОВАРОВ, РАБОТ, УСЛУГ</a:t>
            </a:r>
          </a:p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ДЛЯ ОБЕСПЕЧЕНИЯ ГОСУДАРСТВЕННЫХ И МУНИЦИПАЛЬНЫХ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НУЖД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*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001617"/>
              </p:ext>
            </p:extLst>
          </p:nvPr>
        </p:nvGraphicFramePr>
        <p:xfrm>
          <a:off x="205064" y="2636912"/>
          <a:ext cx="8743280" cy="15430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3744415"/>
                <a:gridCol w="2405557"/>
                <a:gridCol w="2593308"/>
              </a:tblGrid>
              <a:tr h="792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минимальная значимость стоимостных критериев оценки </a:t>
                      </a:r>
                      <a:r>
                        <a:rPr lang="ru-R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(%)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максимальная значимость </a:t>
                      </a:r>
                      <a:r>
                        <a:rPr lang="ru-RU" sz="14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нестоимостных</a:t>
                      </a:r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критериев оценки </a:t>
                      </a:r>
                      <a:r>
                        <a:rPr lang="ru-R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(%)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50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Работы, услуги за исключением отдельных видов работ, услуг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346556" y="548680"/>
            <a:ext cx="8460296" cy="7920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400" b="1" u="sng" dirty="0" smtClean="0"/>
              <a:t>Порядок проведения открытого конкурса:</a:t>
            </a:r>
            <a:br>
              <a:rPr lang="ru-RU" sz="6400" b="1" u="sng" dirty="0" smtClean="0"/>
            </a:br>
            <a:r>
              <a:rPr lang="ru-RU" sz="6000" b="1" i="1" dirty="0" smtClean="0">
                <a:solidFill>
                  <a:srgbClr val="9D4586"/>
                </a:solidFill>
                <a:latin typeface="Arial" pitchFamily="34" charset="0"/>
                <a:ea typeface="+mn-ea"/>
                <a:cs typeface="Arial" pitchFamily="34" charset="0"/>
              </a:rPr>
              <a:t>Критерии оценки заявок</a:t>
            </a:r>
            <a:endParaRPr lang="ru-RU" sz="6000" b="1" i="1" dirty="0">
              <a:solidFill>
                <a:srgbClr val="9D4586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3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871359"/>
            <a:ext cx="8928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spc="-100" dirty="0" smtClean="0">
                <a:solidFill>
                  <a:srgbClr val="9D4586"/>
                </a:solidFill>
                <a:latin typeface="Arial" pitchFamily="34" charset="0"/>
                <a:cs typeface="Arial" pitchFamily="34" charset="0"/>
              </a:rPr>
              <a:t>Показатели </a:t>
            </a:r>
            <a:r>
              <a:rPr lang="ru-RU" sz="2000" b="1" i="1" spc="-100" dirty="0" err="1" smtClean="0">
                <a:solidFill>
                  <a:srgbClr val="9D4586"/>
                </a:solidFill>
                <a:latin typeface="Arial" pitchFamily="34" charset="0"/>
                <a:cs typeface="Arial" pitchFamily="34" charset="0"/>
              </a:rPr>
              <a:t>нестоимостных</a:t>
            </a:r>
            <a:r>
              <a:rPr lang="ru-RU" sz="2000" b="1" i="1" spc="-100" dirty="0" smtClean="0">
                <a:solidFill>
                  <a:srgbClr val="9D4586"/>
                </a:solidFill>
                <a:latin typeface="Arial" pitchFamily="34" charset="0"/>
                <a:cs typeface="Arial" pitchFamily="34" charset="0"/>
              </a:rPr>
              <a:t> критериев </a:t>
            </a:r>
            <a:r>
              <a:rPr lang="ru-RU" sz="2000" b="1" i="1" spc="-100" dirty="0">
                <a:solidFill>
                  <a:srgbClr val="9D4586"/>
                </a:solidFill>
                <a:latin typeface="Arial" pitchFamily="34" charset="0"/>
                <a:cs typeface="Arial" pitchFamily="34" charset="0"/>
              </a:rPr>
              <a:t>для оценки заявок </a:t>
            </a:r>
            <a:r>
              <a:rPr lang="ru-RU" sz="2000" b="1" i="1" spc="-100" dirty="0" smtClean="0">
                <a:solidFill>
                  <a:srgbClr val="9D4586"/>
                </a:solidFill>
                <a:latin typeface="Arial" pitchFamily="34" charset="0"/>
                <a:cs typeface="Arial" pitchFamily="34" charset="0"/>
              </a:rPr>
              <a:t>участников</a:t>
            </a:r>
            <a:r>
              <a:rPr lang="ru-RU" sz="2000" b="1" i="1" spc="-100" dirty="0">
                <a:solidFill>
                  <a:srgbClr val="9D4586"/>
                </a:solidFill>
                <a:latin typeface="Arial" pitchFamily="34" charset="0"/>
                <a:cs typeface="Arial" pitchFamily="34" charset="0"/>
              </a:rPr>
              <a:t>*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767509"/>
              </p:ext>
            </p:extLst>
          </p:nvPr>
        </p:nvGraphicFramePr>
        <p:xfrm>
          <a:off x="158388" y="1271469"/>
          <a:ext cx="8827224" cy="4864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19112"/>
                <a:gridCol w="1008112"/>
              </a:tblGrid>
              <a:tr h="4129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Критерий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Вес критерия, баллы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07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solidFill>
                            <a:schemeClr val="tx1"/>
                          </a:solidFill>
                          <a:effectLst/>
                        </a:rPr>
                        <a:t>Качество услуг, в </a:t>
                      </a:r>
                      <a:r>
                        <a:rPr lang="ru-RU" sz="1800" b="1" u="sng" dirty="0" err="1">
                          <a:solidFill>
                            <a:schemeClr val="tx1"/>
                          </a:solidFill>
                          <a:effectLst/>
                        </a:rPr>
                        <a:t>т.ч</a:t>
                      </a:r>
                      <a:r>
                        <a:rPr lang="ru-RU" sz="1800" b="1" u="sng" dirty="0">
                          <a:solidFill>
                            <a:schemeClr val="tx1"/>
                          </a:solidFill>
                          <a:effectLst/>
                        </a:rPr>
                        <a:t>.:</a:t>
                      </a:r>
                      <a:endParaRPr lang="ru-RU" sz="1800" b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effectLst/>
                        </a:rPr>
                        <a:t>40, в </a:t>
                      </a:r>
                      <a:r>
                        <a:rPr lang="ru-RU" sz="1400" b="1" u="sng" dirty="0" err="1">
                          <a:effectLst/>
                        </a:rPr>
                        <a:t>т.ч</a:t>
                      </a:r>
                      <a:r>
                        <a:rPr lang="ru-RU" sz="1400" b="1" u="sng" dirty="0">
                          <a:effectLst/>
                        </a:rPr>
                        <a:t>.</a:t>
                      </a:r>
                      <a:endParaRPr lang="ru-RU" sz="1400" b="1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42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</a:rPr>
                        <a:t>Отсутствие мер дисциплинарного воздействия со стороны контрольных органов по отношению к участнику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</a:rPr>
                        <a:t>конкурса .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Максимальное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значение показателя присваивается заявке, содержащей документальное подтверждение успешного прохождения ВККР.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/>
                </a:tc>
              </a:tr>
              <a:tr h="554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</a:rPr>
                        <a:t>Прохождение участником конкурса сертификации менеджмента качества оказываемых услуг в соответствии с ГОСТ Р ИСО 9001-2008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46760">
                <a:tc>
                  <a:txBody>
                    <a:bodyPr/>
                    <a:lstStyle/>
                    <a:p>
                      <a:pPr marL="0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Методы выполнения технического задания</a:t>
                      </a:r>
                    </a:p>
                    <a:p>
                      <a:pPr marL="0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Максимальное значение показателя присваивается заявке, содержащей наилучшие условия исполнения технического задания по количеству «Методов», объективно повышающих качество услуг.</a:t>
                      </a:r>
                    </a:p>
                  </a:txBody>
                  <a:tcPr marL="51622" marR="5162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</a:rPr>
                        <a:t>Инструментарий выполнения технического задания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Максимальное значение показателя присваивается заявке, содержащей наилучшие условия исполнения технического задания по количеству «Инструментариев», объективно повышающих качество услуг.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7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</a:rPr>
                        <a:t>Алгоритм выполнения технического задания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Максимальное значение показателя присваивается заявке, содержащей наилучшие условия исполнения технического задания по количеству «Алгоритмов участника», объективно повышающих качество работ (услуг).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2" marR="51622" marT="0" marB="0" anchor="ctr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7504" y="6243543"/>
            <a:ext cx="88569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/>
              <a:t>*) Максимальная значимость данных критериев для аудиторских услуг не может превышать 40%.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040" y="332656"/>
            <a:ext cx="878497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b="1" u="sng" spc="-100" dirty="0">
                <a:solidFill>
                  <a:schemeClr val="tx2"/>
                </a:solidFill>
              </a:rPr>
              <a:t>Порядок проведения открытого конкурса</a:t>
            </a:r>
            <a:r>
              <a:rPr lang="ru-RU" sz="2900" b="1" u="sng" spc="-100" dirty="0" smtClean="0">
                <a:solidFill>
                  <a:schemeClr val="tx2"/>
                </a:solidFill>
              </a:rPr>
              <a:t>:</a:t>
            </a:r>
            <a:endParaRPr lang="ru-RU" sz="2900" b="1" i="1" spc="-100" dirty="0">
              <a:solidFill>
                <a:srgbClr val="9D458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6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Другая 2">
      <a:dk1>
        <a:sysClr val="windowText" lastClr="000000"/>
      </a:dk1>
      <a:lt1>
        <a:sysClr val="window" lastClr="FFFFFF"/>
      </a:lt1>
      <a:dk2>
        <a:srgbClr val="242852"/>
      </a:dk2>
      <a:lt2>
        <a:srgbClr val="DFEBF5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Другая 2">
    <a:dk1>
      <a:sysClr val="windowText" lastClr="000000"/>
    </a:dk1>
    <a:lt1>
      <a:sysClr val="window" lastClr="FFFFFF"/>
    </a:lt1>
    <a:dk2>
      <a:srgbClr val="242852"/>
    </a:dk2>
    <a:lt2>
      <a:srgbClr val="DFEBF5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7581</TotalTime>
  <Words>1377</Words>
  <Application>Microsoft Office PowerPoint</Application>
  <PresentationFormat>Экран (4:3)</PresentationFormat>
  <Paragraphs>156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Ясность</vt:lpstr>
      <vt:lpstr>Порядок проведения открытого конкурса по выбору аудитора</vt:lpstr>
      <vt:lpstr>  «О контрактной системе  в сфере закупок товаров, работ, услуг для обеспечения государственных и муниципальных нужд»</vt:lpstr>
      <vt:lpstr>Презентация PowerPoint</vt:lpstr>
      <vt:lpstr>Презентация PowerPoint</vt:lpstr>
      <vt:lpstr>Презентация PowerPoint</vt:lpstr>
      <vt:lpstr>Презентация PowerPoint</vt:lpstr>
      <vt:lpstr> Порядок проведения открытого конкурса: Критерии оценки заявок</vt:lpstr>
      <vt:lpstr>*) Постановление  Правительства РФ от 28.11.2013 г. № 1085. Приложение к Правилам оценки заявок, окончательных предложений участников  закупки товаров, работ, услуг для обеспечения государственных и муниципальных нужд.</vt:lpstr>
      <vt:lpstr>Презентация PowerPoint</vt:lpstr>
      <vt:lpstr>Презентация PowerPoint</vt:lpstr>
      <vt:lpstr>Презентация PowerPoint</vt:lpstr>
      <vt:lpstr>Презентация PowerPoint</vt:lpstr>
      <vt:lpstr>Обеспечение заявок</vt:lpstr>
      <vt:lpstr>Обеспечение заявок (банковские гарантии)</vt:lpstr>
      <vt:lpstr>Обеспечение исполнения контракта</vt:lpstr>
      <vt:lpstr>АНТИДЕМПИГОВЫЕ МЕРЫ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Katy</dc:creator>
  <cp:lastModifiedBy>Katy</cp:lastModifiedBy>
  <cp:revision>928</cp:revision>
  <cp:lastPrinted>2014-02-10T12:22:38Z</cp:lastPrinted>
  <dcterms:created xsi:type="dcterms:W3CDTF">2013-03-15T06:04:15Z</dcterms:created>
  <dcterms:modified xsi:type="dcterms:W3CDTF">2014-02-10T14:02:33Z</dcterms:modified>
</cp:coreProperties>
</file>