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1" r:id="rId2"/>
  </p:sldMasterIdLst>
  <p:handoutMasterIdLst>
    <p:handoutMasterId r:id="rId18"/>
  </p:handoutMasterIdLst>
  <p:sldIdLst>
    <p:sldId id="266" r:id="rId3"/>
    <p:sldId id="280" r:id="rId4"/>
    <p:sldId id="276" r:id="rId5"/>
    <p:sldId id="281" r:id="rId6"/>
    <p:sldId id="282" r:id="rId7"/>
    <p:sldId id="283" r:id="rId8"/>
    <p:sldId id="284" r:id="rId9"/>
    <p:sldId id="289" r:id="rId10"/>
    <p:sldId id="285" r:id="rId11"/>
    <p:sldId id="286" r:id="rId12"/>
    <p:sldId id="291" r:id="rId13"/>
    <p:sldId id="290" r:id="rId14"/>
    <p:sldId id="287" r:id="rId15"/>
    <p:sldId id="288" r:id="rId16"/>
    <p:sldId id="265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6" d="100"/>
          <a:sy n="106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G\User_Data\&#1040;&#1085;&#1086;&#1093;&#1086;&#1074;&#1072;\&#1040;&#1089;&#1087;&#1077;&#1088;\&#1052;&#1086;&#1080;%20&#1089;&#1090;&#1072;&#1090;&#1100;&#1080;\&#1040;&#1091;&#1076;&#1080;&#1090;&#1086;&#1088;\&#1058;&#1072;&#1073;&#1083;&#1080;&#1094;&#1099;%20&#1082;%20&#1089;&#1090;&#1072;&#1090;&#1100;&#1077;%20&#1056;&#1040;&#105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88312336148778E-2"/>
          <c:y val="5.0647379012597415E-2"/>
          <c:w val="0.97005929114975731"/>
          <c:h val="0.67785481083157284"/>
        </c:manualLayout>
      </c:layout>
      <c:lineChart>
        <c:grouping val="standard"/>
        <c:varyColors val="0"/>
        <c:ser>
          <c:idx val="0"/>
          <c:order val="0"/>
          <c:tx>
            <c:strRef>
              <c:f>Лист2!$M$6</c:f>
              <c:strCache>
                <c:ptCount val="1"/>
                <c:pt idx="0">
                  <c:v>Количество клиентов аудиторских организаций, бухгалтерская отчетность которых проаудирована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Лист2!$O$5:$T$5</c:f>
              <c:strCache>
                <c:ptCount val="6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</c:v>
                </c:pt>
                <c:pt idx="5">
                  <c:v>2013</c:v>
                </c:pt>
              </c:strCache>
            </c:strRef>
          </c:cat>
          <c:val>
            <c:numRef>
              <c:f>Лист2!$O$6:$T$6</c:f>
              <c:numCache>
                <c:formatCode>General</c:formatCode>
                <c:ptCount val="6"/>
                <c:pt idx="0">
                  <c:v>93027</c:v>
                </c:pt>
                <c:pt idx="1">
                  <c:v>92683</c:v>
                </c:pt>
                <c:pt idx="2">
                  <c:v>87096</c:v>
                </c:pt>
                <c:pt idx="3">
                  <c:v>75569</c:v>
                </c:pt>
                <c:pt idx="4">
                  <c:v>69606</c:v>
                </c:pt>
                <c:pt idx="5">
                  <c:v>67672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Лист2!$M$7</c:f>
              <c:strCache>
                <c:ptCount val="1"/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Лист2!$O$5:$T$5</c:f>
              <c:strCache>
                <c:ptCount val="6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</c:v>
                </c:pt>
                <c:pt idx="5">
                  <c:v>2013</c:v>
                </c:pt>
              </c:strCache>
            </c:strRef>
          </c:cat>
          <c:val>
            <c:numRef>
              <c:f>Лист2!$O$7:$T$7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223544"/>
        <c:axId val="111710040"/>
      </c:lineChart>
      <c:catAx>
        <c:axId val="111223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11710040"/>
        <c:crosses val="autoZero"/>
        <c:auto val="1"/>
        <c:lblAlgn val="ctr"/>
        <c:lblOffset val="100"/>
        <c:noMultiLvlLbl val="0"/>
      </c:catAx>
      <c:valAx>
        <c:axId val="111710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223544"/>
        <c:crosses val="autoZero"/>
        <c:crossBetween val="between"/>
      </c:valAx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05"/>
          <c:y val="0.85648148148148151"/>
          <c:w val="0.9"/>
          <c:h val="0.1396566054243219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Лист4!$C$5</c:f>
              <c:strCache>
                <c:ptCount val="1"/>
                <c:pt idx="0">
                  <c:v>Объем доходов от аудита, приходящийся на 1 млн. руб. выручки клиентов, руб.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Лист4!$D$4:$K$4</c:f>
              <c:strCache>
                <c:ptCount val="8"/>
                <c:pt idx="0">
                  <c:v>2006 г.</c:v>
                </c:pt>
                <c:pt idx="1">
                  <c:v>2007 г.</c:v>
                </c:pt>
                <c:pt idx="2">
                  <c:v>2008 г.</c:v>
                </c:pt>
                <c:pt idx="3">
                  <c:v>2009 г.</c:v>
                </c:pt>
                <c:pt idx="4">
                  <c:v>2010 г.</c:v>
                </c:pt>
                <c:pt idx="5">
                  <c:v>2011 г.</c:v>
                </c:pt>
                <c:pt idx="6">
                  <c:v>2012 г.</c:v>
                </c:pt>
                <c:pt idx="7">
                  <c:v>2013</c:v>
                </c:pt>
              </c:strCache>
            </c:strRef>
          </c:cat>
          <c:val>
            <c:numRef>
              <c:f>Лист4!$D$5:$K$5</c:f>
              <c:numCache>
                <c:formatCode>General</c:formatCode>
                <c:ptCount val="8"/>
                <c:pt idx="0">
                  <c:v>494</c:v>
                </c:pt>
                <c:pt idx="1">
                  <c:v>447</c:v>
                </c:pt>
                <c:pt idx="2">
                  <c:v>417</c:v>
                </c:pt>
                <c:pt idx="3">
                  <c:v>375</c:v>
                </c:pt>
                <c:pt idx="4">
                  <c:v>352</c:v>
                </c:pt>
                <c:pt idx="5">
                  <c:v>345</c:v>
                </c:pt>
                <c:pt idx="6">
                  <c:v>325</c:v>
                </c:pt>
                <c:pt idx="7">
                  <c:v>339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Лист4!$C$6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Лист4!$D$4:$K$4</c:f>
              <c:strCache>
                <c:ptCount val="8"/>
                <c:pt idx="0">
                  <c:v>2006 г.</c:v>
                </c:pt>
                <c:pt idx="1">
                  <c:v>2007 г.</c:v>
                </c:pt>
                <c:pt idx="2">
                  <c:v>2008 г.</c:v>
                </c:pt>
                <c:pt idx="3">
                  <c:v>2009 г.</c:v>
                </c:pt>
                <c:pt idx="4">
                  <c:v>2010 г.</c:v>
                </c:pt>
                <c:pt idx="5">
                  <c:v>2011 г.</c:v>
                </c:pt>
                <c:pt idx="6">
                  <c:v>2012 г.</c:v>
                </c:pt>
                <c:pt idx="7">
                  <c:v>2013</c:v>
                </c:pt>
              </c:strCache>
            </c:strRef>
          </c:cat>
          <c:val>
            <c:numRef>
              <c:f>Лист4!$D$6:$K$6</c:f>
              <c:numCache>
                <c:formatCode>General</c:formatCode>
                <c:ptCount val="8"/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013424"/>
        <c:axId val="111901800"/>
      </c:lineChart>
      <c:catAx>
        <c:axId val="11901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901800"/>
        <c:crosses val="autoZero"/>
        <c:auto val="1"/>
        <c:lblAlgn val="ctr"/>
        <c:lblOffset val="100"/>
        <c:noMultiLvlLbl val="0"/>
      </c:catAx>
      <c:valAx>
        <c:axId val="11190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1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4.7283576237893102E-2"/>
          <c:y val="0.93024983470174116"/>
          <c:w val="0.91078038173955134"/>
          <c:h val="4.9299908813778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Лист1!$C$279</c:f>
              <c:strCache>
                <c:ptCount val="1"/>
                <c:pt idx="0">
                  <c:v>Объем аудиторских услуг – всего, млрд. 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Лист1!$D$278:$J$278</c:f>
              <c:strCache>
                <c:ptCount val="7"/>
                <c:pt idx="0">
                  <c:v>2007 г.</c:v>
                </c:pt>
                <c:pt idx="1">
                  <c:v>2008 г.</c:v>
                </c:pt>
                <c:pt idx="2">
                  <c:v>2009 г.</c:v>
                </c:pt>
                <c:pt idx="3">
                  <c:v>2010 г.</c:v>
                </c:pt>
                <c:pt idx="4">
                  <c:v>2011 г.</c:v>
                </c:pt>
                <c:pt idx="5">
                  <c:v>2012 г.</c:v>
                </c:pt>
                <c:pt idx="6">
                  <c:v>2013 г.</c:v>
                </c:pt>
              </c:strCache>
            </c:strRef>
          </c:cat>
          <c:val>
            <c:numRef>
              <c:f>Лист1!$D$279:$J$279</c:f>
              <c:numCache>
                <c:formatCode>General</c:formatCode>
                <c:ptCount val="7"/>
                <c:pt idx="0">
                  <c:v>41.7</c:v>
                </c:pt>
                <c:pt idx="1">
                  <c:v>50.1</c:v>
                </c:pt>
                <c:pt idx="2">
                  <c:v>49.6</c:v>
                </c:pt>
                <c:pt idx="3">
                  <c:v>49.1</c:v>
                </c:pt>
                <c:pt idx="4">
                  <c:v>50.8</c:v>
                </c:pt>
                <c:pt idx="5">
                  <c:v>51</c:v>
                </c:pt>
                <c:pt idx="6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Лист1!$C$280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Лист1!$D$278:$J$278</c:f>
              <c:strCache>
                <c:ptCount val="7"/>
                <c:pt idx="0">
                  <c:v>2007 г.</c:v>
                </c:pt>
                <c:pt idx="1">
                  <c:v>2008 г.</c:v>
                </c:pt>
                <c:pt idx="2">
                  <c:v>2009 г.</c:v>
                </c:pt>
                <c:pt idx="3">
                  <c:v>2010 г.</c:v>
                </c:pt>
                <c:pt idx="4">
                  <c:v>2011 г.</c:v>
                </c:pt>
                <c:pt idx="5">
                  <c:v>2012 г.</c:v>
                </c:pt>
                <c:pt idx="6">
                  <c:v>2013 г.</c:v>
                </c:pt>
              </c:strCache>
            </c:strRef>
          </c:cat>
          <c:val>
            <c:numRef>
              <c:f>Лист1!$D$280:$J$280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814384"/>
        <c:axId val="112537544"/>
        <c:axId val="0"/>
      </c:bar3DChart>
      <c:catAx>
        <c:axId val="11181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537544"/>
        <c:crosses val="autoZero"/>
        <c:auto val="1"/>
        <c:lblAlgn val="ctr"/>
        <c:lblOffset val="100"/>
        <c:noMultiLvlLbl val="0"/>
      </c:catAx>
      <c:valAx>
        <c:axId val="11253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81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19729746281714786"/>
          <c:y val="0.91310216714051795"/>
          <c:w val="0.60540507436570423"/>
          <c:h val="8.6873281397673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932864638458939E-2"/>
          <c:y val="0.18433199960844474"/>
          <c:w val="0.89019685039370078"/>
          <c:h val="0.4567435841353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Лист2!$D$30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Лист2!$E$29:$J$29</c:f>
              <c:strCache>
                <c:ptCount val="6"/>
                <c:pt idx="0">
                  <c:v>АПР</c:v>
                </c:pt>
                <c:pt idx="1">
                  <c:v>ИПАР</c:v>
                </c:pt>
                <c:pt idx="2">
                  <c:v>МоАП</c:v>
                </c:pt>
                <c:pt idx="3">
                  <c:v>РКА</c:v>
                </c:pt>
                <c:pt idx="4">
                  <c:v>ААС</c:v>
                </c:pt>
                <c:pt idx="5">
                  <c:v>РФН</c:v>
                </c:pt>
              </c:strCache>
            </c:strRef>
          </c:cat>
          <c:val>
            <c:numRef>
              <c:f>Лист2!$E$30:$J$30</c:f>
              <c:numCache>
                <c:formatCode>General</c:formatCode>
                <c:ptCount val="6"/>
                <c:pt idx="0">
                  <c:v>13</c:v>
                </c:pt>
                <c:pt idx="1">
                  <c:v>9</c:v>
                </c:pt>
                <c:pt idx="2">
                  <c:v>92</c:v>
                </c:pt>
                <c:pt idx="3">
                  <c:v>6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Лист2!$D$31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Лист2!$E$29:$J$29</c:f>
              <c:strCache>
                <c:ptCount val="6"/>
                <c:pt idx="0">
                  <c:v>АПР</c:v>
                </c:pt>
                <c:pt idx="1">
                  <c:v>ИПАР</c:v>
                </c:pt>
                <c:pt idx="2">
                  <c:v>МоАП</c:v>
                </c:pt>
                <c:pt idx="3">
                  <c:v>РКА</c:v>
                </c:pt>
                <c:pt idx="4">
                  <c:v>ААС</c:v>
                </c:pt>
                <c:pt idx="5">
                  <c:v>РФН</c:v>
                </c:pt>
              </c:strCache>
            </c:strRef>
          </c:cat>
          <c:val>
            <c:numRef>
              <c:f>Лист2!$E$31:$J$31</c:f>
              <c:numCache>
                <c:formatCode>General</c:formatCode>
                <c:ptCount val="6"/>
                <c:pt idx="0">
                  <c:v>37</c:v>
                </c:pt>
                <c:pt idx="1">
                  <c:v>27</c:v>
                </c:pt>
                <c:pt idx="2">
                  <c:v>95</c:v>
                </c:pt>
                <c:pt idx="3">
                  <c:v>1</c:v>
                </c:pt>
                <c:pt idx="4">
                  <c:v>76</c:v>
                </c:pt>
                <c:pt idx="5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074152"/>
        <c:axId val="112078632"/>
      </c:barChart>
      <c:catAx>
        <c:axId val="11207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78632"/>
        <c:crosses val="autoZero"/>
        <c:auto val="1"/>
        <c:lblAlgn val="ctr"/>
        <c:lblOffset val="100"/>
        <c:noMultiLvlLbl val="0"/>
      </c:catAx>
      <c:valAx>
        <c:axId val="11207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7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63AE1-1D25-45A6-AE0C-8E1817CD2E90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D1E9F-A804-4CC8-9E40-7B181E1E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81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8970" y="4581129"/>
            <a:ext cx="8083967" cy="9361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0" y="2636912"/>
            <a:ext cx="8083967" cy="28803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1821" y="4581129"/>
            <a:ext cx="8081116" cy="93610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 cap="none" spc="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Елена </a:t>
            </a:r>
            <a:r>
              <a:rPr lang="ru-RU" dirty="0" err="1" smtClean="0"/>
              <a:t>Анохова</a:t>
            </a:r>
            <a:endParaRPr lang="ru-RU" dirty="0" smtClean="0"/>
          </a:p>
          <a:p>
            <a:r>
              <a:rPr lang="ru-RU" dirty="0" smtClean="0"/>
              <a:t>Директор по аудиту. Консалтинговая группа «Авантаж Аудит»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970" y="2659577"/>
            <a:ext cx="8083967" cy="792088"/>
          </a:xfrm>
        </p:spPr>
        <p:txBody>
          <a:bodyPr anchor="ctr" anchorCtr="0">
            <a:noAutofit/>
          </a:bodyPr>
          <a:lstStyle>
            <a:lvl1pPr>
              <a:defRPr lang="ru-RU" sz="3200" smtClean="0">
                <a:effectLst/>
              </a:defRPr>
            </a:lvl1pPr>
          </a:lstStyle>
          <a:p>
            <a:r>
              <a:rPr lang="ru-RU" dirty="0" smtClean="0"/>
              <a:t>Панельная   дискуссия</a:t>
            </a:r>
            <a:endParaRPr lang="en-US" dirty="0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22" y="260648"/>
            <a:ext cx="8081116" cy="1815077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541822" y="3528585"/>
            <a:ext cx="8081115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200" kern="1200" cap="all" baseline="0" smtClean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Можно</a:t>
            </a:r>
            <a:r>
              <a:rPr lang="ru-RU" sz="2800" b="1" baseline="0" dirty="0" smtClean="0"/>
              <a:t> ли бороться с демпингом в </a:t>
            </a:r>
            <a:r>
              <a:rPr lang="ru-RU" sz="2800" b="1" baseline="0" dirty="0" err="1" smtClean="0"/>
              <a:t>акб</a:t>
            </a:r>
            <a:r>
              <a:rPr lang="ru-RU" sz="2800" b="1" baseline="0" dirty="0" smtClean="0"/>
              <a:t> на законодательном уровне?</a:t>
            </a:r>
            <a:endParaRPr lang="ru-RU" sz="2800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419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4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64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44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72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04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89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17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795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4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2D76-97BD-4815-9EEB-CEFF1B5C3D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D118AE-8A50-47C7-BCE9-BB02A7452CC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8B0B-0039-472F-80FE-CCCBC084CD4C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AB8E-B42C-4937-A8D3-5AF2BEB6D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3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antage-audit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hyperlink" Target="mailto:info@avantage-audit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07904" y="3501008"/>
            <a:ext cx="4824536" cy="7920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32" y="1772816"/>
            <a:ext cx="2152650" cy="295275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559296" y="1196752"/>
            <a:ext cx="52565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64278" y="1941054"/>
            <a:ext cx="5256584" cy="2448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cap="none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cap="none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Стратегии </a:t>
            </a:r>
            <a:r>
              <a:rPr lang="ru-RU" sz="2800" b="1" cap="none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устойчивого развития участников </a:t>
            </a:r>
            <a:r>
              <a:rPr lang="ru-RU" sz="2800" b="1" cap="none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аудиторского рынка. Малый и средний бизнес. Перспективы развития. </a:t>
            </a:r>
            <a:r>
              <a:rPr lang="ru-RU" sz="2800" b="1" dirty="0" smtClean="0"/>
              <a:t>н</a:t>
            </a:r>
            <a:endParaRPr lang="ru-RU" sz="2800" b="1" cap="none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0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614" y="1031422"/>
            <a:ext cx="8938647" cy="43986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3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</a:t>
            </a:r>
          </a:p>
          <a:p>
            <a:pPr>
              <a:defRPr/>
            </a:pPr>
            <a:endParaRPr lang="ru-RU" sz="33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аудиторов в отрасли;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сотрудников, имеющих международные сертификации;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сотрудников, имеющих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ученые степени;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количественному составу сотрудников;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рейтинге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614" y="1031422"/>
            <a:ext cx="8938647" cy="43986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3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затрат</a:t>
            </a:r>
            <a:endParaRPr lang="ru-RU" sz="33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обслуживание, услуги связи (СИС, Интернет);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бухгалтерское, кадровое обслуживание;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плата, коммунальные платежи;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коммерческих предложений/конкурсной документации;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методологическую поддержку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614" y="1031422"/>
            <a:ext cx="8938647" cy="43986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3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Драйверы роста:</a:t>
            </a:r>
          </a:p>
          <a:p>
            <a:pPr>
              <a:defRPr/>
            </a:pPr>
            <a:endParaRPr lang="ru-RU" sz="33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ценности аудита для пользователей;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заинтересованности пользователей аудиторских услуг;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потребностей клиентов и усложнение оказываемых услуг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9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908038"/>
            <a:ext cx="8938647" cy="45565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3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Драйверы роста: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нормы:</a:t>
            </a:r>
          </a:p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-  Закон о консолидированной отчетности (№ 208 –ФЗ от       </a:t>
            </a:r>
          </a:p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27.07.2010);</a:t>
            </a:r>
          </a:p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- Закон «О рынке ценных бумаг» (№ 39-ФЗ от 28.12.2013);</a:t>
            </a:r>
          </a:p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- Проект распоряжения Правительства РФ «Об утверждении Концепции развития публичной нефинансовой отчетности в РФ на среднесрочную перспективу».</a:t>
            </a:r>
          </a:p>
          <a:p>
            <a:pPr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67346" y="1996376"/>
          <a:ext cx="8252848" cy="354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39304" y="962025"/>
            <a:ext cx="8822531" cy="10346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случаев уклонения от прохождения внешнего контроля качества работы аудиторских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40362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071720" cy="118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628800"/>
            <a:ext cx="2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127083, Москва,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ул.Мишина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56,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стр.2</a:t>
            </a:r>
          </a:p>
          <a:p>
            <a:r>
              <a:rPr lang="en-US" u="sng" dirty="0" smtClean="0">
                <a:solidFill>
                  <a:srgbClr val="A50021"/>
                </a:solidFill>
                <a:hlinkClick r:id="rId3"/>
              </a:rPr>
              <a:t>www</a:t>
            </a:r>
            <a:r>
              <a:rPr lang="ru-RU" u="sng" dirty="0" smtClean="0">
                <a:solidFill>
                  <a:srgbClr val="A50021"/>
                </a:solidFill>
                <a:hlinkClick r:id="rId3"/>
              </a:rPr>
              <a:t>.</a:t>
            </a:r>
            <a:r>
              <a:rPr lang="en-US" u="sng" dirty="0" err="1" smtClean="0">
                <a:solidFill>
                  <a:srgbClr val="A50021"/>
                </a:solidFill>
                <a:hlinkClick r:id="rId3"/>
              </a:rPr>
              <a:t>avantage</a:t>
            </a:r>
            <a:r>
              <a:rPr lang="ru-RU" u="sng" dirty="0" smtClean="0">
                <a:solidFill>
                  <a:srgbClr val="A50021"/>
                </a:solidFill>
                <a:hlinkClick r:id="rId3"/>
              </a:rPr>
              <a:t>-</a:t>
            </a:r>
            <a:r>
              <a:rPr lang="en-US" u="sng" dirty="0" smtClean="0">
                <a:solidFill>
                  <a:srgbClr val="A50021"/>
                </a:solidFill>
                <a:hlinkClick r:id="rId3"/>
              </a:rPr>
              <a:t>audit</a:t>
            </a:r>
            <a:r>
              <a:rPr lang="ru-RU" u="sng" dirty="0" smtClean="0">
                <a:solidFill>
                  <a:srgbClr val="A50021"/>
                </a:solidFill>
                <a:hlinkClick r:id="rId3"/>
              </a:rPr>
              <a:t>.</a:t>
            </a:r>
            <a:r>
              <a:rPr lang="en-US" u="sng" dirty="0" err="1" smtClean="0">
                <a:solidFill>
                  <a:srgbClr val="A50021"/>
                </a:solidFill>
                <a:hlinkClick r:id="rId3"/>
              </a:rPr>
              <a:t>ru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162880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Телефон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+7(495)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787-64-29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Факс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+7(495) 787-64-30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u="sng" dirty="0" smtClean="0">
                <a:solidFill>
                  <a:srgbClr val="A50021"/>
                </a:solidFill>
                <a:hlinkClick r:id="rId4"/>
              </a:rPr>
              <a:t>info</a:t>
            </a:r>
            <a:r>
              <a:rPr lang="ru-RU" u="sng" dirty="0" smtClean="0">
                <a:solidFill>
                  <a:srgbClr val="A50021"/>
                </a:solidFill>
                <a:hlinkClick r:id="rId4"/>
              </a:rPr>
              <a:t>@</a:t>
            </a:r>
            <a:r>
              <a:rPr lang="en-US" u="sng" dirty="0" err="1">
                <a:solidFill>
                  <a:srgbClr val="A50021"/>
                </a:solidFill>
                <a:hlinkClick r:id="rId4"/>
              </a:rPr>
              <a:t>avantage</a:t>
            </a:r>
            <a:r>
              <a:rPr lang="ru-RU" u="sng" dirty="0">
                <a:solidFill>
                  <a:srgbClr val="A50021"/>
                </a:solidFill>
                <a:hlinkClick r:id="rId4"/>
              </a:rPr>
              <a:t>-</a:t>
            </a:r>
            <a:r>
              <a:rPr lang="en-US" u="sng" dirty="0">
                <a:solidFill>
                  <a:srgbClr val="A50021"/>
                </a:solidFill>
                <a:hlinkClick r:id="rId4"/>
              </a:rPr>
              <a:t>audit</a:t>
            </a:r>
            <a:r>
              <a:rPr lang="ru-RU" u="sng" dirty="0">
                <a:solidFill>
                  <a:srgbClr val="A50021"/>
                </a:solidFill>
                <a:hlinkClick r:id="rId4"/>
              </a:rPr>
              <a:t>.</a:t>
            </a:r>
            <a:r>
              <a:rPr lang="en-US" u="sng" dirty="0" err="1" smtClean="0">
                <a:solidFill>
                  <a:srgbClr val="A50021"/>
                </a:solidFill>
                <a:hlinkClick r:id="rId4"/>
              </a:rPr>
              <a:t>ru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2608" y="3823190"/>
            <a:ext cx="8260672" cy="7883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  <a:p>
            <a:pPr algn="l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</a:p>
          <a:p>
            <a:pPr algn="l"/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Анохова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Е.В.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8" y="5517232"/>
            <a:ext cx="8568952" cy="100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07904" y="4389326"/>
            <a:ext cx="4824536" cy="6724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Владимировна АНОХОВА, Председатель Комитета по вопросам обязательного аудита СРО НП АПР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по аудиту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Консалтинговая группа «Авантаж Аудит»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32" y="1772816"/>
            <a:ext cx="2152650" cy="295275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559296" y="1196752"/>
            <a:ext cx="525658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64278" y="1941054"/>
            <a:ext cx="5256584" cy="2448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cap="none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cap="none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аудиторских услуг. Драйверы роста.</a:t>
            </a:r>
            <a:endParaRPr lang="ru-RU" sz="2800" b="1" cap="none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2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67544" y="548680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lvl="0" indent="449263"/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indent="449263"/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indent="449263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Типология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аудиторских компаний (Россия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)*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66543"/>
              </p:ext>
            </p:extLst>
          </p:nvPr>
        </p:nvGraphicFramePr>
        <p:xfrm>
          <a:off x="611560" y="1412777"/>
          <a:ext cx="7848872" cy="466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02"/>
                <a:gridCol w="901170"/>
                <a:gridCol w="784175"/>
                <a:gridCol w="784175"/>
                <a:gridCol w="2129606"/>
                <a:gridCol w="671925"/>
                <a:gridCol w="2353319"/>
              </a:tblGrid>
              <a:tr h="7464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Вид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Штат сотрудников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Кол-во офисов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Виды оказываемых услуг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Выручка,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Иные особенности</a:t>
                      </a:r>
                    </a:p>
                  </a:txBody>
                  <a:tcPr marL="68580" marR="68580" marT="0" marB="0"/>
                </a:tc>
              </a:tr>
              <a:tr h="862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Транснациональные </a:t>
                      </a:r>
                      <a:r>
                        <a:rPr lang="ru-RU" sz="1100" dirty="0">
                          <a:effectLst/>
                        </a:rPr>
                        <a:t>сетевые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Свыше 100 000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Более чем в 100 странах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Весь спектр аудиторских и прочих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Более 3 млрд.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Возможность доступа к технологиям материнской компании (ноу-хау, лучшие практики</a:t>
                      </a:r>
                      <a:r>
                        <a:rPr lang="ru-RU" sz="1100" dirty="0" smtClean="0">
                          <a:effectLst/>
                        </a:rPr>
                        <a:t>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Национальные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свыше 100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ряде крупных городов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Весь спектр аудиторских и прочих услуг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Более 300 млн.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 членство в международной сети аудиторских компаний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6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Крупные и средние региональные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 50 до 100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 правило,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Узконаправленная деятельность (ограниченный перечень услуг, имеющий конкурентные преимущества на соответствующем региональном рынке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 30 млн. до 300 млн.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 правило, имеют членство в международной  или российской сети аудиторских компаний или используют различные способы интеграции.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Мелкие местные, ИА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менее 25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Оказывают одну или несколько видов услуг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Менее 30 млн.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 правило, специализируются на одной услуге или ориентируются на определенных клиентов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630932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Основы </a:t>
            </a:r>
            <a:r>
              <a:rPr lang="ru-RU" sz="1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аудита/Под редакцией доктора экономических наук, профессора Р.П. Булыги.//Феникс/ -2010 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9193" y="332656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lvl="0"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Информация 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количестве участников на торгах по выбору консультантов и аудиторов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9513"/>
              </p:ext>
            </p:extLst>
          </p:nvPr>
        </p:nvGraphicFramePr>
        <p:xfrm>
          <a:off x="611560" y="1052737"/>
          <a:ext cx="7560840" cy="5179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06"/>
                <a:gridCol w="880098"/>
                <a:gridCol w="1849540"/>
                <a:gridCol w="2088232"/>
                <a:gridCol w="1152128"/>
                <a:gridCol w="1224136"/>
              </a:tblGrid>
              <a:tr h="1067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Дата извещения</a:t>
                      </a: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Наименование предприятия</a:t>
                      </a: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Предмет закупки</a:t>
                      </a: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Начальная (максимальная) цена контракта (млн. руб.)</a:t>
                      </a: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Кол-во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314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01.08.2014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"КОНЦЕРН РОСЭНЕРГОАТОМ"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Оказание услуг по оптимизации системы внутренней и внешней отчетности на Смоленской АЭС и тиражированию на остальные АЭС ОАО «Концерн Росэнергоатом» </a:t>
                      </a:r>
                      <a:endParaRPr kumimoji="0" lang="ru-RU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73 746 100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4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01.08.2014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ТФОМС</a:t>
                      </a:r>
                      <a:r>
                        <a:rPr kumimoji="0" lang="ru-RU" sz="1200" b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Пензенской области</a:t>
                      </a:r>
                      <a:endParaRPr kumimoji="0" lang="ru-RU" sz="1200" b="1" u="non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Оказание аудиторских услуг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53 950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06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01.08.2014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«</a:t>
                      </a:r>
                      <a:r>
                        <a:rPr kumimoji="0" lang="ru-RU" sz="12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Шадринская</a:t>
                      </a: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автоколонна №1588»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Выбор аудитора для проведения обязательного</a:t>
                      </a:r>
                      <a:r>
                        <a:rPr kumimoji="0" lang="ru-RU" sz="1100" b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аудита за 2014, 2015, 2016 гг.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217 000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Нет информации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3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01.08.2014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"ПНЦ"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Выбор аудитора для проведения обязательного</a:t>
                      </a:r>
                      <a:r>
                        <a:rPr kumimoji="0" lang="ru-RU" sz="1100" b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аудита за 2014, 2015, 2016 гг.</a:t>
                      </a:r>
                      <a:endParaRPr kumimoji="0" lang="ru-RU" sz="1100" b="1" u="non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149 145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06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01.08.2014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ГУСП «</a:t>
                      </a:r>
                      <a:r>
                        <a:rPr kumimoji="0" lang="ru-RU" sz="12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Башсельхозтехника</a:t>
                      </a: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»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Выбор аудитора для проведения обязательного</a:t>
                      </a:r>
                      <a:r>
                        <a:rPr kumimoji="0" lang="ru-RU" sz="1100" b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аудита за 2014 г.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297150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6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9193" y="476672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Информация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кол-ве участников и %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снижения НМЦК на торгах по выбору консультантов и аудиторов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67379"/>
              </p:ext>
            </p:extLst>
          </p:nvPr>
        </p:nvGraphicFramePr>
        <p:xfrm>
          <a:off x="611560" y="1052737"/>
          <a:ext cx="8117232" cy="481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796"/>
                <a:gridCol w="632316"/>
                <a:gridCol w="1656184"/>
                <a:gridCol w="3168352"/>
                <a:gridCol w="936104"/>
                <a:gridCol w="576064"/>
                <a:gridCol w="772416"/>
              </a:tblGrid>
              <a:tr h="86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Дата извещения</a:t>
                      </a: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Наименование предприятия</a:t>
                      </a: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10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Предмет закупки</a:t>
                      </a: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 Antiqua" pitchFamily="18" charset="0"/>
                        </a:rPr>
                        <a:t>НМЦК </a:t>
                      </a: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(млн. руб.)</a:t>
                      </a: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Кол-во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05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снижения НМЦК победителем</a:t>
                      </a:r>
                      <a:endParaRPr lang="ru-RU" sz="1050" dirty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48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2014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«Агентство по ипотечному жилищному кредитованию»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Обязательный аудит бухгалтерской (финансовой) отчетности и финансовой отчетности, составленной в соответствии с МСФО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12 264 041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43,7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ФГУП «Почта России»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Аудит финансовой отчетности за 2013 год в соответствии с МСФО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20 652 063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4,1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06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«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Росэлектроника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»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Аудит 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консолид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финотчетности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  ОАО «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Росэлектроника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» в соответствии с МСФО за первый год применения МСФО (2013), 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консолид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финотчетности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 ОАО «</a:t>
                      </a:r>
                      <a:r>
                        <a:rPr kumimoji="0" lang="ru-RU" sz="1100" b="1" u="non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Росэлектроника</a:t>
                      </a: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» в соответствии с МСФО за 2014, 2015, 2016 гг.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141 661 225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57,6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8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ОАО «НИИ ТП»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Оказание услуг по обязательному аудиту годовой бухгалтерской (финансовой) отчетности за 2014 год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400 000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63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06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ФГУП «ЦНИИ ЭИСУ»</a:t>
                      </a:r>
                      <a:endParaRPr kumimoji="0" lang="ru-RU" sz="12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100" b="1" u="non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Проведение обязательного аудита бухгалтерской (финансовой) отчетности ФГУП «ЦНИИ ЭИСУ» за 2013 год</a:t>
                      </a:r>
                      <a:endParaRPr kumimoji="0" lang="ru-RU" sz="11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 278 085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52,8</a:t>
                      </a:r>
                      <a:endParaRPr kumimoji="0"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53494711"/>
              </p:ext>
            </p:extLst>
          </p:nvPr>
        </p:nvGraphicFramePr>
        <p:xfrm>
          <a:off x="899592" y="2204864"/>
          <a:ext cx="7532558" cy="3384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91691" y="969169"/>
            <a:ext cx="8645128" cy="11358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клиентов аудиторских компаний, бухгалтерская отчетность которых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проаудирована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708285" y="2116424"/>
          <a:ext cx="7498830" cy="34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13122" y="981076"/>
            <a:ext cx="8691563" cy="10120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дохода от аудита, приходящийся на 1 млн. руб.  выручки клиентов, руб</a:t>
            </a:r>
            <a:r>
              <a:rPr lang="ru-RU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2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3122" y="981076"/>
            <a:ext cx="8691563" cy="10120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аудиторских услуг (млрд.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algn="ctr">
              <a:defRPr/>
            </a:pPr>
            <a:r>
              <a:rPr lang="ru-RU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(данные Минфина России)</a:t>
            </a:r>
            <a:endParaRPr lang="ru-RU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079467"/>
              </p:ext>
            </p:extLst>
          </p:nvPr>
        </p:nvGraphicFramePr>
        <p:xfrm>
          <a:off x="1043608" y="2195512"/>
          <a:ext cx="7272808" cy="411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51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0273" y="1037035"/>
            <a:ext cx="8622506" cy="42945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PCAOB размышляет о том, не способна ли какая-то дополнительная форма отчетности, ориентированная на потребности пользователей, расширить образ мышления аудитора, чтобы высветить ключевые факты, способные дать пользователям представление о качественной отчетности. Этот проект не меняет природы или масштаба аудиторской работы - речь о том, чтобы </a:t>
            </a:r>
            <a:r>
              <a:rPr lang="ru-RU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результаты аудита более полезными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>
              <a:defRPr/>
            </a:pPr>
            <a:r>
              <a:rPr lang="ru-RU" sz="2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выступления главы американского Совета по надзору за учетом в публичных компаниях (PCAOB) Джеймс </a:t>
            </a:r>
            <a:r>
              <a:rPr lang="ru-RU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sz="1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внутреннем мероприятии британского института ICAS</a:t>
            </a:r>
            <a:r>
              <a:rPr lang="ru-RU" sz="1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Ретро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Ретро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Ретро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Ретро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Ретро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Ретро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820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Times New Roman</vt:lpstr>
      <vt:lpstr>Wingdings</vt:lpstr>
      <vt:lpstr>Аптека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</dc:creator>
  <cp:lastModifiedBy>sherbakov</cp:lastModifiedBy>
  <cp:revision>235</cp:revision>
  <cp:lastPrinted>2014-09-16T13:34:47Z</cp:lastPrinted>
  <dcterms:created xsi:type="dcterms:W3CDTF">2012-11-06T11:10:48Z</dcterms:created>
  <dcterms:modified xsi:type="dcterms:W3CDTF">2014-09-25T06:40:24Z</dcterms:modified>
</cp:coreProperties>
</file>