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59" r:id="rId4"/>
    <p:sldId id="260" r:id="rId5"/>
    <p:sldId id="274" r:id="rId6"/>
    <p:sldId id="275" r:id="rId7"/>
    <p:sldId id="261" r:id="rId8"/>
    <p:sldId id="276" r:id="rId9"/>
    <p:sldId id="257" r:id="rId10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9" autoAdjust="0"/>
    <p:restoredTop sz="94689" autoAdjust="0"/>
  </p:normalViewPr>
  <p:slideViewPr>
    <p:cSldViewPr>
      <p:cViewPr varScale="1">
        <p:scale>
          <a:sx n="106" d="100"/>
          <a:sy n="106" d="100"/>
        </p:scale>
        <p:origin x="7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7CA9-E707-4367-8A44-9D99F7CAFC0C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62290-E6EC-433B-8349-B96A97B34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3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BBE0BD-9FCA-44A6-9CA8-6A515E41EC15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C59AB7-8B50-4513-A7F4-70CEE1988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6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28CF43E-87FC-4B41-B6C6-4DD6DDF22045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6502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88287-E0BE-4C0A-9F69-85F9B2229CAF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A39A-E702-4578-A9D1-11659A245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8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C2E4C-F43E-409F-AD70-47D04296525B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23000-D3CE-4917-A1A0-E5D7AE42A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1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57DF-8939-4C3A-BADC-67EEBBA073D4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FF6E-6150-456D-B1A6-7078FBF1F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86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858E-9882-40A5-ABC3-98D15E0006DC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DEF2-2404-4194-AFA1-14D57CA15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3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top2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3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top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top2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 userDrawn="1"/>
        </p:nvSpPr>
        <p:spPr>
          <a:xfrm>
            <a:off x="261938" y="3213100"/>
            <a:ext cx="8640762" cy="3455988"/>
          </a:xfrm>
          <a:prstGeom prst="roundRect">
            <a:avLst/>
          </a:prstGeom>
          <a:solidFill>
            <a:schemeClr val="bg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4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62AFD-024F-4813-993E-3E7F4F01C5EB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B4588-510D-425F-B098-560AB7677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3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052B-39EB-4E6B-8AC1-32157F61E173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A0B82-E6CD-4F6C-AB53-281F52FB7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9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94A4-1E10-45C4-AA5B-5F5216FB850C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8CC74-D3FA-4865-A305-D77DD3254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4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3C4C4-C3D5-4CAA-8E88-A90C83A60983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393B8-9BFD-41D1-977C-D3D1E9379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2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EE26-BA34-491A-8972-242F97BFC51A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7194-22DA-4DD6-93A6-9E838CD67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6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72341-0299-4068-90E2-2CB42F76D7E9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E0CB5-B398-4B46-B9ED-18EDF2D22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F29B1-AC45-4C2B-8365-CEE31D61064D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6DB5F-96A8-47C6-9C96-72E2D1DDA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2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50BC6-8842-4238-9ACD-08A5595E413F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950F89-61B7-4F33-8EBE-36D4505BC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62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6"/>
          <p:cNvGrpSpPr>
            <a:grpSpLocks/>
          </p:cNvGrpSpPr>
          <p:nvPr/>
        </p:nvGrpSpPr>
        <p:grpSpPr bwMode="auto">
          <a:xfrm>
            <a:off x="0" y="0"/>
            <a:ext cx="9144000" cy="6669088"/>
            <a:chOff x="0" y="0"/>
            <a:chExt cx="9144000" cy="666936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0825" y="2924294"/>
              <a:ext cx="8642350" cy="3745066"/>
            </a:xfrm>
            <a:prstGeom prst="roundRect">
              <a:avLst/>
            </a:prstGeom>
            <a:solidFill>
              <a:schemeClr val="bg1"/>
            </a:solidFill>
            <a:ln w="12700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12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2730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23" name="Заголовок 1"/>
          <p:cNvSpPr>
            <a:spLocks noGrp="1"/>
          </p:cNvSpPr>
          <p:nvPr>
            <p:ph type="ctrTitle"/>
          </p:nvPr>
        </p:nvSpPr>
        <p:spPr>
          <a:xfrm>
            <a:off x="679450" y="3338513"/>
            <a:ext cx="7772400" cy="2827337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Открытое заседание </a:t>
            </a:r>
            <a:br>
              <a:rPr lang="ru-RU" sz="3200" b="1" dirty="0" smtClean="0"/>
            </a:br>
            <a:r>
              <a:rPr lang="ru-RU" sz="3200" b="1" dirty="0" smtClean="0"/>
              <a:t>Комитета по вопросам обязательного аудита</a:t>
            </a:r>
            <a:endParaRPr lang="ru-RU" sz="32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5949950"/>
            <a:ext cx="6265863" cy="431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5" name="Прямоугольник 8"/>
          <p:cNvSpPr>
            <a:spLocks noChangeArrowheads="1"/>
          </p:cNvSpPr>
          <p:nvPr/>
        </p:nvSpPr>
        <p:spPr bwMode="auto">
          <a:xfrm>
            <a:off x="6659563" y="1989138"/>
            <a:ext cx="2233612" cy="581025"/>
          </a:xfrm>
          <a:prstGeom prst="rect">
            <a:avLst/>
          </a:prstGeom>
          <a:solidFill>
            <a:srgbClr val="76A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213"/>
              </a:spcBef>
              <a:buFontTx/>
              <a:buNone/>
            </a:pPr>
            <a:r>
              <a:rPr lang="ru-RU" sz="3600" b="1">
                <a:solidFill>
                  <a:srgbClr val="1A325C"/>
                </a:solidFill>
                <a:latin typeface="Arial" panose="020B0604020202020204" pitchFamily="34" charset="0"/>
              </a:rPr>
              <a:t>2014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1322947"/>
          </a:xfrm>
          <a:prstGeom prst="rect">
            <a:avLst/>
          </a:prstGeom>
        </p:spPr>
      </p:pic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/>
          <a:lstStyle/>
          <a:p>
            <a:pPr>
              <a:defRPr/>
            </a:pPr>
            <a:r>
              <a:rPr lang="ru-RU" sz="2400" b="1" i="1" u="sng" spc="-100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 по аудиторской деятельности</a:t>
            </a:r>
            <a:r>
              <a:rPr lang="ru-RU" sz="2400" b="1" i="1" u="sng" spc="-1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i="1" u="sng" spc="-1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360049"/>
            <a:ext cx="8856984" cy="54996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97585"/>
            <a:ext cx="7992888" cy="4999767"/>
          </a:xfrm>
        </p:spPr>
      </p:pic>
    </p:spTree>
    <p:extLst>
      <p:ext uri="{BB962C8B-B14F-4D97-AF65-F5344CB8AC3E}">
        <p14:creationId xmlns:p14="http://schemas.microsoft.com/office/powerpoint/2010/main" val="236110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8"/>
          <p:cNvGrpSpPr>
            <a:grpSpLocks/>
          </p:cNvGrpSpPr>
          <p:nvPr/>
        </p:nvGrpSpPr>
        <p:grpSpPr bwMode="auto">
          <a:xfrm>
            <a:off x="0" y="71438"/>
            <a:ext cx="9144000" cy="6759575"/>
            <a:chOff x="0" y="-17464"/>
            <a:chExt cx="9144000" cy="6759577"/>
          </a:xfrm>
        </p:grpSpPr>
        <p:pic>
          <p:nvPicPr>
            <p:cNvPr id="8198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464"/>
              <a:ext cx="9144000" cy="132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Скругленный прямоугольник 4"/>
            <p:cNvSpPr/>
            <p:nvPr/>
          </p:nvSpPr>
          <p:spPr bwMode="auto">
            <a:xfrm>
              <a:off x="179388" y="1412873"/>
              <a:ext cx="8785225" cy="5329240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123" name="Заголовок 5"/>
          <p:cNvSpPr>
            <a:spLocks noGrp="1"/>
          </p:cNvSpPr>
          <p:nvPr>
            <p:ph type="title"/>
          </p:nvPr>
        </p:nvSpPr>
        <p:spPr>
          <a:xfrm>
            <a:off x="2124075" y="71438"/>
            <a:ext cx="6551613" cy="1143000"/>
          </a:xfrm>
        </p:spPr>
        <p:txBody>
          <a:bodyPr/>
          <a:lstStyle/>
          <a:p>
            <a:pPr>
              <a:defRPr/>
            </a:pPr>
            <a:r>
              <a:rPr lang="ru-RU" sz="2400" b="1" i="1" u="sng" spc="-1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Законопроект  «О  внесении  изменений  в  ФЗ </a:t>
            </a:r>
            <a:br>
              <a:rPr lang="ru-RU" sz="2400" b="1" i="1" u="sng" spc="-1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u="sng" spc="-1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аудиторской деятельности»»</a:t>
            </a:r>
            <a:br>
              <a:rPr lang="ru-RU" sz="2400" b="1" i="1" u="sng" spc="-1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4" name="Объект 6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2736850"/>
          </a:xfrm>
        </p:spPr>
        <p:txBody>
          <a:bodyPr/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статью 14 дополнить частью 3 следующего содержания: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dirty="0" smtClean="0"/>
              <a:t>«3. Договор оказания аудиторских услуг заключается по итогам проведения торгов в форме открытого конкурса, если иное не предусмотрено федеральным законом.»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650" y="1600200"/>
            <a:ext cx="75612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0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8"/>
          <p:cNvGrpSpPr>
            <a:grpSpLocks/>
          </p:cNvGrpSpPr>
          <p:nvPr/>
        </p:nvGrpSpPr>
        <p:grpSpPr bwMode="auto">
          <a:xfrm>
            <a:off x="0" y="71438"/>
            <a:ext cx="9144000" cy="6759575"/>
            <a:chOff x="0" y="-17464"/>
            <a:chExt cx="9144000" cy="6759577"/>
          </a:xfrm>
        </p:grpSpPr>
        <p:pic>
          <p:nvPicPr>
            <p:cNvPr id="9222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7464"/>
              <a:ext cx="9144000" cy="1326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Скругленный прямоугольник 4"/>
            <p:cNvSpPr/>
            <p:nvPr/>
          </p:nvSpPr>
          <p:spPr bwMode="auto">
            <a:xfrm>
              <a:off x="179388" y="1412873"/>
              <a:ext cx="8785225" cy="5329240"/>
            </a:xfrm>
            <a:prstGeom prst="round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123" name="Заголовок 5"/>
          <p:cNvSpPr>
            <a:spLocks noGrp="1"/>
          </p:cNvSpPr>
          <p:nvPr>
            <p:ph type="title"/>
          </p:nvPr>
        </p:nvSpPr>
        <p:spPr>
          <a:xfrm>
            <a:off x="2124075" y="71438"/>
            <a:ext cx="6551613" cy="1143000"/>
          </a:xfrm>
        </p:spPr>
        <p:txBody>
          <a:bodyPr/>
          <a:lstStyle/>
          <a:p>
            <a:pPr>
              <a:defRPr/>
            </a:pPr>
            <a:r>
              <a:rPr lang="ru-RU" sz="2400" b="1" i="1" u="sng" spc="-1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Законопроект  «О  внесении  изменений  в  ФЗ </a:t>
            </a:r>
            <a:br>
              <a:rPr lang="ru-RU" sz="2400" b="1" i="1" u="sng" spc="-1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u="sng" spc="-1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аудиторской деятельности»»</a:t>
            </a:r>
            <a:br>
              <a:rPr lang="ru-RU" sz="2400" b="1" i="1" u="sng" spc="-1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20" name="Объект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ru-RU" sz="2000" dirty="0" smtClean="0"/>
              <a:t>1) внести изменение в ФЗ № 307-ФЗ, предусматривающее осуществление Службой внешних проверок качества работы аудиторских организаций, проводящих обязательный аудит бухгалтерской (финансовой) отчетности:</a:t>
            </a:r>
          </a:p>
          <a:p>
            <a:pPr algn="just">
              <a:spcBef>
                <a:spcPts val="600"/>
              </a:spcBef>
            </a:pPr>
            <a:endParaRPr lang="ru-RU" sz="2000" dirty="0" smtClean="0"/>
          </a:p>
          <a:p>
            <a:pPr algn="just"/>
            <a:r>
              <a:rPr lang="ru-RU" sz="1800" dirty="0" smtClean="0"/>
              <a:t>хозяйственных товариществ и обществ с участием публично-правовых образований, государственных корпораций и государственных компаний, а также коммерческих организаций с долей (вкладом) таких товариществ и обществ в их уставных (складочных) капиталах;</a:t>
            </a:r>
            <a:endParaRPr lang="de-DE" sz="1800" dirty="0" smtClean="0"/>
          </a:p>
          <a:p>
            <a:pPr algn="just"/>
            <a:r>
              <a:rPr lang="ru-RU" sz="1800" dirty="0" smtClean="0"/>
              <a:t>федеральных государственных унитарных предприятий, права собственности имущества которых осуществляют Министерство обороны Российской Федерации, Министерство внутренних дел РФ, Министерство промышленности и торговли РФ, Министерство связи и массовых коммуникаций РФ, Федеральное космические агентство, ГК по атомной энергии «</a:t>
            </a:r>
            <a:r>
              <a:rPr lang="ru-RU" sz="1800" dirty="0" err="1" smtClean="0"/>
              <a:t>Росатом</a:t>
            </a:r>
            <a:r>
              <a:rPr lang="ru-RU" sz="1800" dirty="0" smtClean="0"/>
              <a:t>» и ГК по содействию разработке, производству и экспорту высокотехнологичной промышленной продукции «</a:t>
            </a:r>
            <a:r>
              <a:rPr lang="ru-RU" sz="1800" dirty="0" err="1" smtClean="0"/>
              <a:t>Ростехнологии</a:t>
            </a:r>
            <a:r>
              <a:rPr lang="ru-RU" sz="1800" dirty="0" smtClean="0"/>
              <a:t>»</a:t>
            </a:r>
            <a:r>
              <a:rPr lang="de-DE" sz="1800" dirty="0" smtClean="0"/>
              <a:t>.</a:t>
            </a:r>
            <a:r>
              <a:rPr lang="ru-RU" sz="2000" dirty="0" smtClean="0"/>
              <a:t>	</a:t>
            </a:r>
          </a:p>
          <a:p>
            <a:endParaRPr lang="ru-RU" sz="2000" dirty="0" smtClean="0"/>
          </a:p>
          <a:p>
            <a:pPr algn="just">
              <a:spcBef>
                <a:spcPts val="600"/>
              </a:spcBef>
            </a:pPr>
            <a:endParaRPr lang="ru-RU" sz="20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755650" y="1600200"/>
            <a:ext cx="75612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000" b="1" i="1" u="sng" spc="-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417638"/>
            <a:ext cx="8928992" cy="54403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92"/>
            <a:ext cx="9144000" cy="134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5"/>
          <p:cNvSpPr txBox="1">
            <a:spLocks/>
          </p:cNvSpPr>
          <p:nvPr/>
        </p:nvSpPr>
        <p:spPr bwMode="auto">
          <a:xfrm>
            <a:off x="2135187" y="92076"/>
            <a:ext cx="6551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b="1" i="1" u="sng" spc="-1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 ПРАВИТЕЛЬСТВА РФ от 28.11.2013 г. № 1085  Приложение к Правилам оценки заявок, окончательных предложений участников  закупки товаров, работ, услуг для обеспечения государственных и муниципальных нужд.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100751"/>
            <a:ext cx="8229600" cy="152486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637684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629DD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ВЕЛИЧИНЫ ЗНАЧИМОСТИ КРИТЕРИЕВ ОЦЕНКИ ЗАЯВОК, ОКОНЧАТЕЛЬНЫХ ПРЕДЛОЖЕНИЙ УЧАСТНИКОВ ЗАКУПКИ ТОВАРОВ, РАБОТ, УСЛУГ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629DD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ГОСУДАРСТВЕННЫХ И МУНИЦИПАЛЬНЫХ НУЖД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42746"/>
            <a:ext cx="8229600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1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415052"/>
            <a:ext cx="8928992" cy="54429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1407"/>
            <a:ext cx="8218488" cy="19716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92"/>
            <a:ext cx="9144000" cy="134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5"/>
          <p:cNvSpPr txBox="1">
            <a:spLocks/>
          </p:cNvSpPr>
          <p:nvPr/>
        </p:nvSpPr>
        <p:spPr bwMode="auto">
          <a:xfrm>
            <a:off x="2124075" y="71438"/>
            <a:ext cx="6551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i="1" u="sng" spc="-1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Деловая репутация аудитора и аудиторской организации </a:t>
            </a: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323850" y="3789363"/>
            <a:ext cx="849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b="1" i="1" u="sng" dirty="0">
                <a:solidFill>
                  <a:srgbClr val="234F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 аудиторов аналогичная ситуация</a:t>
            </a:r>
            <a:r>
              <a:rPr lang="ru-RU" b="1" u="sng" dirty="0">
                <a:solidFill>
                  <a:srgbClr val="234F77"/>
                </a:solidFill>
              </a:rPr>
              <a:t>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84470"/>
              </p:ext>
            </p:extLst>
          </p:nvPr>
        </p:nvGraphicFramePr>
        <p:xfrm>
          <a:off x="457200" y="4292600"/>
          <a:ext cx="8362951" cy="1584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6579"/>
                <a:gridCol w="3547457"/>
                <a:gridCol w="1348033"/>
                <a:gridCol w="1560882"/>
              </a:tblGrid>
              <a:tr h="841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СРО аудиторов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Количество организаций запланированных к ВККР 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2012 году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Выбыли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2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РКА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139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marL="68575" marR="68575" marT="0" marB="0" anchor="ctr"/>
                </a:tc>
              </a:tr>
              <a:tr h="360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АПР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315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84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6"/>
          <p:cNvGrpSpPr>
            <a:grpSpLocks/>
          </p:cNvGrpSpPr>
          <p:nvPr/>
        </p:nvGrpSpPr>
        <p:grpSpPr bwMode="auto">
          <a:xfrm>
            <a:off x="10634" y="-121568"/>
            <a:ext cx="9144000" cy="6669088"/>
            <a:chOff x="0" y="0"/>
            <a:chExt cx="9144000" cy="666936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0825" y="2997074"/>
              <a:ext cx="8642350" cy="3672286"/>
            </a:xfrm>
            <a:prstGeom prst="roundRect">
              <a:avLst/>
            </a:prstGeom>
            <a:solidFill>
              <a:schemeClr val="bg1"/>
            </a:solidFill>
            <a:ln w="12700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615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2730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>
          <a:xfrm>
            <a:off x="467544" y="6165304"/>
            <a:ext cx="8208912" cy="213270"/>
          </a:xfrm>
        </p:spPr>
        <p:txBody>
          <a:bodyPr/>
          <a:lstStyle/>
          <a:p>
            <a:pPr algn="l" eaLnBrk="1" hangingPunct="1"/>
            <a:r>
              <a:rPr lang="ru-RU" sz="2000" dirty="0" smtClean="0"/>
              <a:t>Перечень </a:t>
            </a:r>
            <a:r>
              <a:rPr lang="ru-RU" sz="2000" dirty="0" smtClean="0"/>
              <a:t>ФГУП, бухгалтерская (финансовая) отчетность которых подлежит обязательному ежегодному аудиту по итогам 2013 </a:t>
            </a:r>
            <a:r>
              <a:rPr lang="ru-RU" sz="2000" dirty="0" smtClean="0"/>
              <a:t>г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Порядок </a:t>
            </a:r>
            <a:r>
              <a:rPr lang="ru-RU" sz="2000" dirty="0"/>
              <a:t>проведения открытых конкурсов в 2014 году.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459" y="3212976"/>
            <a:ext cx="8126965" cy="79208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Информация о материалах, размещенных на странице Комитета по вопросам обязательного аудита на сайте АПР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/>
          </a:p>
        </p:txBody>
      </p:sp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6588125" y="1968500"/>
            <a:ext cx="2305050" cy="523875"/>
          </a:xfrm>
          <a:prstGeom prst="rect">
            <a:avLst/>
          </a:prstGeom>
          <a:solidFill>
            <a:srgbClr val="76A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213"/>
              </a:spcBef>
              <a:buFontTx/>
              <a:buNone/>
            </a:pPr>
            <a:r>
              <a:rPr lang="ru-RU" sz="3600" b="1">
                <a:solidFill>
                  <a:srgbClr val="1A325C"/>
                </a:solidFill>
                <a:latin typeface="Arial" panose="020B0604020202020204" pitchFamily="34" charset="0"/>
              </a:rPr>
              <a:t>2014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7504" y="1434484"/>
            <a:ext cx="8928992" cy="54235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92"/>
            <a:ext cx="9144000" cy="134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5"/>
          <p:cNvSpPr txBox="1">
            <a:spLocks/>
          </p:cNvSpPr>
          <p:nvPr/>
        </p:nvSpPr>
        <p:spPr bwMode="auto">
          <a:xfrm>
            <a:off x="2124075" y="71438"/>
            <a:ext cx="6551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i="1" u="sng" spc="-1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Уральский Экспертный Совет по аудиту</a:t>
            </a:r>
          </a:p>
          <a:p>
            <a:pPr>
              <a:defRPr/>
            </a:pPr>
            <a:r>
              <a:rPr lang="ru-RU" sz="2400" b="1" i="1" u="sng" spc="-100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i="1" u="sng" spc="-100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i="1" u="sng" spc="-1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496944" cy="4680520"/>
          </a:xfrm>
        </p:spPr>
      </p:pic>
    </p:spTree>
    <p:extLst>
      <p:ext uri="{BB962C8B-B14F-4D97-AF65-F5344CB8AC3E}">
        <p14:creationId xmlns:p14="http://schemas.microsoft.com/office/powerpoint/2010/main" val="229276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6"/>
          <p:cNvGrpSpPr>
            <a:grpSpLocks/>
          </p:cNvGrpSpPr>
          <p:nvPr/>
        </p:nvGrpSpPr>
        <p:grpSpPr bwMode="auto">
          <a:xfrm>
            <a:off x="0" y="0"/>
            <a:ext cx="9144000" cy="6669088"/>
            <a:chOff x="0" y="0"/>
            <a:chExt cx="9144000" cy="666936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0825" y="2924294"/>
              <a:ext cx="8642350" cy="3745066"/>
            </a:xfrm>
            <a:prstGeom prst="roundRect">
              <a:avLst/>
            </a:prstGeom>
            <a:solidFill>
              <a:schemeClr val="bg1"/>
            </a:solidFill>
            <a:ln w="12700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536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2730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679450" y="3338513"/>
            <a:ext cx="7772400" cy="1470025"/>
          </a:xfrm>
        </p:spPr>
        <p:txBody>
          <a:bodyPr/>
          <a:lstStyle/>
          <a:p>
            <a:pPr eaLnBrk="1" hangingPunct="1"/>
            <a:r>
              <a:rPr lang="ru-RU" dirty="0" smtClean="0"/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4941888"/>
            <a:ext cx="6265863" cy="1439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Анохова</a:t>
            </a:r>
            <a:r>
              <a:rPr lang="ru-RU" dirty="0" smtClean="0"/>
              <a:t> Е.В.</a:t>
            </a:r>
            <a:endParaRPr lang="ru-RU" dirty="0"/>
          </a:p>
        </p:txBody>
      </p:sp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6732588" y="2019300"/>
            <a:ext cx="2160587" cy="617538"/>
          </a:xfrm>
          <a:prstGeom prst="rect">
            <a:avLst/>
          </a:prstGeom>
          <a:solidFill>
            <a:srgbClr val="76A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213"/>
              </a:spcBef>
              <a:buFontTx/>
              <a:buNone/>
            </a:pPr>
            <a:r>
              <a:rPr lang="ru-RU" sz="3600" b="1">
                <a:solidFill>
                  <a:srgbClr val="1A325C"/>
                </a:solidFill>
                <a:latin typeface="Arial" panose="020B0604020202020204" pitchFamily="34" charset="0"/>
              </a:rPr>
              <a:t>2014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Собрание СРО НП АП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</TotalTime>
  <Words>314</Words>
  <Application>Microsoft Office PowerPoint</Application>
  <PresentationFormat>Экран (4:3)</PresentationFormat>
  <Paragraphs>39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Презентация Собрание СРО НП АПР</vt:lpstr>
      <vt:lpstr>Открытое заседание  Комитета по вопросам обязательного аудита</vt:lpstr>
      <vt:lpstr>Совет по аудиторской деятельности </vt:lpstr>
      <vt:lpstr>Законопроект  «О  внесении  изменений  в  ФЗ  «Об аудиторской деятельности»» </vt:lpstr>
      <vt:lpstr>Законопроект  «О  внесении  изменений  в  ФЗ  «Об аудиторской деятельности»» </vt:lpstr>
      <vt:lpstr>Презентация PowerPoint</vt:lpstr>
      <vt:lpstr>Презентация PowerPoint</vt:lpstr>
      <vt:lpstr>Перечень ФГУП, бухгалтерская (финансовая) отчетность которых подлежит обязательному ежегодному аудиту по итогам 2013 г.  Порядок проведения открытых конкурсов в 2014 году.       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Коробушина</dc:creator>
  <cp:lastModifiedBy>sherbakov</cp:lastModifiedBy>
  <cp:revision>55</cp:revision>
  <cp:lastPrinted>2014-05-21T11:44:23Z</cp:lastPrinted>
  <dcterms:created xsi:type="dcterms:W3CDTF">2013-05-22T07:39:08Z</dcterms:created>
  <dcterms:modified xsi:type="dcterms:W3CDTF">2014-06-02T11:13:50Z</dcterms:modified>
</cp:coreProperties>
</file>